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93" r:id="rId3"/>
    <p:sldId id="281" r:id="rId4"/>
    <p:sldId id="282" r:id="rId5"/>
    <p:sldId id="283" r:id="rId6"/>
    <p:sldId id="284" r:id="rId7"/>
    <p:sldId id="285" r:id="rId8"/>
    <p:sldId id="270" r:id="rId9"/>
    <p:sldId id="269" r:id="rId10"/>
    <p:sldId id="309" r:id="rId11"/>
    <p:sldId id="294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272" r:id="rId25"/>
    <p:sldId id="268" r:id="rId26"/>
    <p:sldId id="279" r:id="rId27"/>
    <p:sldId id="273" r:id="rId28"/>
    <p:sldId id="290" r:id="rId29"/>
    <p:sldId id="286" r:id="rId30"/>
    <p:sldId id="288" r:id="rId31"/>
    <p:sldId id="287" r:id="rId32"/>
    <p:sldId id="289" r:id="rId33"/>
    <p:sldId id="292" r:id="rId34"/>
    <p:sldId id="274" r:id="rId35"/>
    <p:sldId id="271" r:id="rId36"/>
    <p:sldId id="276" r:id="rId37"/>
    <p:sldId id="275" r:id="rId38"/>
    <p:sldId id="291" r:id="rId39"/>
    <p:sldId id="310" r:id="rId40"/>
    <p:sldId id="311" r:id="rId41"/>
    <p:sldId id="308" r:id="rId42"/>
    <p:sldId id="262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7000"/>
    <a:srgbClr val="0042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410A1-1E89-49FD-8810-737EFDDF3DD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44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F8443-4A7D-4540-9889-10C8174ECE0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72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29CB6-E9FE-4727-8E01-ED5046356BC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79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C95C3-2381-44C2-B513-E280BF838F9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75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40C5D-90C7-4369-8F60-19963115EC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851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C7FF7-BCD3-40B4-B5C1-8231DD25B66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75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2D2A0-2733-49AE-9B5C-DBD34A69C22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92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40234-3AD1-4D40-902F-4152EC3F6A1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78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6E7917-3990-447F-BBE2-BDC231873B9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15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31F12-21D1-430C-A1D4-2F14B492FBC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344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FCDFD-1A0C-476D-9F60-E80F17C7FCB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195E57-5EFF-43D2-A7A5-7098559518E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igsawplanet.com/?rc=play&amp;pid=1d6ed60bc91a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hyperlink" Target="http://pedsovet.su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772816"/>
            <a:ext cx="8712968" cy="446449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800000"/>
                </a:solidFill>
                <a:ea typeface="Times New Roman"/>
              </a:rPr>
              <a:t>ИНТЕГРИРОВАННЫЙ УРОК </a:t>
            </a:r>
            <a:r>
              <a:rPr lang="ru-RU" sz="2800" b="1" dirty="0" smtClean="0">
                <a:solidFill>
                  <a:srgbClr val="800000"/>
                </a:solidFill>
                <a:ea typeface="Times New Roman"/>
              </a:rPr>
              <a:t/>
            </a:r>
            <a:br>
              <a:rPr lang="ru-RU" sz="2800" b="1" dirty="0" smtClean="0">
                <a:solidFill>
                  <a:srgbClr val="800000"/>
                </a:solidFill>
                <a:ea typeface="Times New Roman"/>
              </a:rPr>
            </a:br>
            <a:r>
              <a:rPr lang="ru-RU" sz="2800" b="1" dirty="0" smtClean="0">
                <a:solidFill>
                  <a:srgbClr val="800000"/>
                </a:solidFill>
                <a:ea typeface="Times New Roman"/>
              </a:rPr>
              <a:t>ПО </a:t>
            </a:r>
            <a:r>
              <a:rPr lang="ru-RU" sz="2800" b="1" dirty="0">
                <a:solidFill>
                  <a:srgbClr val="800000"/>
                </a:solidFill>
                <a:ea typeface="Times New Roman"/>
              </a:rPr>
              <a:t>МАТЕМАТИКЕ И ИСТОРИИ В 5 КЛАССЕ</a:t>
            </a:r>
            <a:r>
              <a:rPr lang="ru-RU" sz="2800" b="1" dirty="0">
                <a:solidFill>
                  <a:srgbClr val="800000"/>
                </a:solidFill>
                <a:latin typeface="Calibri"/>
                <a:ea typeface="Calibri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Calibri"/>
                <a:ea typeface="Calibri"/>
              </a:rPr>
            </a:br>
            <a:r>
              <a:rPr lang="ru-RU" sz="2800" b="1" dirty="0">
                <a:solidFill>
                  <a:srgbClr val="800000"/>
                </a:solidFill>
                <a:ea typeface="Times New Roman"/>
              </a:rPr>
              <a:t>«СЛОЖЕНИЕ И ВЫЧИТАНИЕ ДЕСЯТИЧНЫХ ДРОБЕЙ»,</a:t>
            </a:r>
            <a:r>
              <a:rPr lang="ru-RU" sz="2800" b="1" dirty="0">
                <a:solidFill>
                  <a:srgbClr val="800000"/>
                </a:solidFill>
                <a:latin typeface="Calibri"/>
                <a:ea typeface="Calibri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Calibri"/>
                <a:ea typeface="Calibri"/>
              </a:rPr>
            </a:br>
            <a:r>
              <a:rPr lang="ru-RU" sz="2800" b="1" dirty="0">
                <a:solidFill>
                  <a:srgbClr val="800000"/>
                </a:solidFill>
                <a:ea typeface="Times New Roman"/>
              </a:rPr>
              <a:t>ПОСВЯЩЕННЫЙ 70-ЛЕТИЮ СО ДНЯ ПОБЕДЫ В ВЕЛИКОЙ ОТЕЧЕСТВЕННОЙ ВОЙНЕ.</a:t>
            </a:r>
            <a:endParaRPr lang="ru-RU" sz="28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293706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28352"/>
            <a:ext cx="242703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2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95288" y="4149725"/>
            <a:ext cx="7583486" cy="2413000"/>
            <a:chOff x="204" y="2432"/>
            <a:chExt cx="4777" cy="1520"/>
          </a:xfrm>
        </p:grpSpPr>
        <p:pic>
          <p:nvPicPr>
            <p:cNvPr id="8199" name="Picture 7" descr="Ленинград_Пояс славы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" y="2432"/>
              <a:ext cx="2313" cy="15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7181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701" y="2899"/>
              <a:ext cx="2280" cy="30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600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Пояс Славы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40544" y="1916833"/>
            <a:ext cx="7487840" cy="2078674"/>
            <a:chOff x="657" y="311"/>
            <a:chExt cx="4763" cy="1758"/>
          </a:xfrm>
        </p:grpSpPr>
        <p:pic>
          <p:nvPicPr>
            <p:cNvPr id="8202" name="Picture 10" descr="Ленинград_Безымянная высота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07" y="311"/>
              <a:ext cx="2313" cy="175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717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657" y="618"/>
              <a:ext cx="2280" cy="2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2400" kern="10" dirty="0" smtClean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800000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Courier New"/>
                  <a:cs typeface="Courier New"/>
                </a:rPr>
                <a:t>Безымянная </a:t>
              </a:r>
              <a:r>
                <a:rPr lang="ru-RU" sz="24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800000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Courier New"/>
                  <a:cs typeface="Courier New"/>
                </a:rPr>
                <a:t>высота</a:t>
              </a:r>
            </a:p>
          </p:txBody>
        </p:sp>
      </p:grpSp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323850" y="2333420"/>
            <a:ext cx="39235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800" b="1" dirty="0" smtClean="0">
              <a:solidFill>
                <a:schemeClr val="bg2"/>
              </a:solidFill>
            </a:endParaRPr>
          </a:p>
          <a:p>
            <a:pPr algn="ctr" eaLnBrk="1" hangingPunct="1"/>
            <a:r>
              <a:rPr lang="ru-RU" altLang="ru-RU" sz="2400" b="1" dirty="0" smtClean="0"/>
              <a:t>Этот </a:t>
            </a:r>
            <a:r>
              <a:rPr lang="ru-RU" altLang="ru-RU" sz="2400" b="1" dirty="0"/>
              <a:t>памятник посвящен защитникам Ленинграда.</a:t>
            </a:r>
            <a:r>
              <a:rPr lang="ru-RU" altLang="ru-RU" b="1" dirty="0"/>
              <a:t> </a:t>
            </a:r>
          </a:p>
        </p:txBody>
      </p:sp>
      <p:sp>
        <p:nvSpPr>
          <p:cNvPr id="7176" name="WordArt 14"/>
          <p:cNvSpPr>
            <a:spLocks noChangeArrowheads="1" noChangeShapeType="1" noTextEdit="1"/>
          </p:cNvSpPr>
          <p:nvPr/>
        </p:nvSpPr>
        <p:spPr bwMode="auto">
          <a:xfrm>
            <a:off x="215106" y="1697941"/>
            <a:ext cx="403225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ЛЕНИНГРАД</a:t>
            </a:r>
          </a:p>
        </p:txBody>
      </p:sp>
    </p:spTree>
    <p:extLst>
      <p:ext uri="{BB962C8B-B14F-4D97-AF65-F5344CB8AC3E}">
        <p14:creationId xmlns:p14="http://schemas.microsoft.com/office/powerpoint/2010/main" val="410579743"/>
      </p:ext>
    </p:extLst>
  </p:cSld>
  <p:clrMapOvr>
    <a:masterClrMapping/>
  </p:clrMapOvr>
  <p:transition advTm="15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WordArt 6"/>
          <p:cNvSpPr>
            <a:spLocks noChangeArrowheads="1" noChangeShapeType="1" noTextEdit="1"/>
          </p:cNvSpPr>
          <p:nvPr/>
        </p:nvSpPr>
        <p:spPr bwMode="auto">
          <a:xfrm>
            <a:off x="1835696" y="1734140"/>
            <a:ext cx="5146675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ВОЛГОГРАД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5565057" y="4274387"/>
            <a:ext cx="33123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dirty="0" smtClean="0"/>
              <a:t>«Мамаев курган</a:t>
            </a:r>
            <a:r>
              <a:rPr lang="ru-RU" altLang="ru-RU" sz="2000" dirty="0" smtClean="0"/>
              <a:t>»</a:t>
            </a:r>
            <a:endParaRPr lang="ru-RU" altLang="ru-RU" sz="2000" dirty="0"/>
          </a:p>
        </p:txBody>
      </p:sp>
      <p:pic>
        <p:nvPicPr>
          <p:cNvPr id="10250" name="Picture 10" descr="Волгоград_Водная композиц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2666100"/>
            <a:ext cx="4903788" cy="36782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73546"/>
      </p:ext>
    </p:extLst>
  </p:cSld>
  <p:clrMapOvr>
    <a:masterClrMapping/>
  </p:clrMapOvr>
  <p:transition advTm="1448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WordArt 4"/>
          <p:cNvSpPr>
            <a:spLocks noChangeArrowheads="1" noChangeShapeType="1" noTextEdit="1"/>
          </p:cNvSpPr>
          <p:nvPr/>
        </p:nvSpPr>
        <p:spPr bwMode="auto">
          <a:xfrm>
            <a:off x="1462714" y="1967760"/>
            <a:ext cx="52197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СЕВАСТОПОЛЬ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51520" y="3140968"/>
            <a:ext cx="8543030" cy="2952750"/>
            <a:chOff x="249" y="2251"/>
            <a:chExt cx="5091" cy="1722"/>
          </a:xfrm>
        </p:grpSpPr>
        <p:pic>
          <p:nvPicPr>
            <p:cNvPr id="12295" name="Picture 7" descr="Севастополь_Памятник бронепоезду Железняков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9" y="2251"/>
              <a:ext cx="2503" cy="172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9224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800" y="3049"/>
              <a:ext cx="2540" cy="81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9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00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Courier New"/>
                  <a:cs typeface="Courier New"/>
                </a:rPr>
                <a:t>Памятник</a:t>
              </a:r>
            </a:p>
            <a:p>
              <a:pPr algn="ctr"/>
              <a:r>
                <a:rPr lang="ru-RU" sz="9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00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Courier New"/>
                  <a:cs typeface="Courier New"/>
                </a:rPr>
                <a:t>бронепоезду</a:t>
              </a:r>
            </a:p>
            <a:p>
              <a:pPr algn="ctr"/>
              <a:r>
                <a:rPr lang="ru-RU" sz="9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00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Courier New"/>
                  <a:cs typeface="Courier New"/>
                </a:rPr>
                <a:t>"Железняков"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610184"/>
      </p:ext>
    </p:extLst>
  </p:cSld>
  <p:clrMapOvr>
    <a:masterClrMapping/>
  </p:clrMapOvr>
  <p:transition advTm="15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3"/>
          <p:cNvSpPr>
            <a:spLocks noChangeArrowheads="1" noChangeShapeType="1" noTextEdit="1"/>
          </p:cNvSpPr>
          <p:nvPr/>
        </p:nvSpPr>
        <p:spPr bwMode="auto">
          <a:xfrm>
            <a:off x="1645559" y="2066063"/>
            <a:ext cx="5256212" cy="7305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ОДЕССА</a:t>
            </a:r>
          </a:p>
        </p:txBody>
      </p:sp>
      <p:pic>
        <p:nvPicPr>
          <p:cNvPr id="11269" name="Picture 7" descr="Золотая звезд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33375"/>
            <a:ext cx="6143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9857" y="3717907"/>
            <a:ext cx="5754688" cy="2590800"/>
            <a:chOff x="204" y="2523"/>
            <a:chExt cx="3625" cy="1632"/>
          </a:xfrm>
        </p:grpSpPr>
        <p:pic>
          <p:nvPicPr>
            <p:cNvPr id="14345" name="Picture 9" descr="Одесса_Монумент летчикам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" y="2523"/>
              <a:ext cx="1840" cy="163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11276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354" y="3916"/>
              <a:ext cx="1475" cy="14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24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00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Courier New"/>
                  <a:cs typeface="Courier New"/>
                </a:rPr>
                <a:t>Монумент летчикам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564505" y="3573463"/>
            <a:ext cx="5255645" cy="2592387"/>
            <a:chOff x="2131" y="2160"/>
            <a:chExt cx="2914" cy="1333"/>
          </a:xfrm>
        </p:grpSpPr>
        <p:pic>
          <p:nvPicPr>
            <p:cNvPr id="14348" name="Picture 12" descr="Одесса_памятник защитникам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87" y="2160"/>
              <a:ext cx="1258" cy="133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11274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2131" y="2419"/>
              <a:ext cx="1452" cy="7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24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B2B2B2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Courier New"/>
                  <a:cs typeface="Courier New"/>
                </a:rPr>
                <a:t>Памятник</a:t>
              </a:r>
            </a:p>
            <a:p>
              <a:pPr algn="ctr"/>
              <a:r>
                <a:rPr lang="ru-RU" sz="24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B2B2B2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Courier New"/>
                  <a:cs typeface="Courier New"/>
                </a:rPr>
                <a:t>защитникам</a:t>
              </a:r>
            </a:p>
            <a:p>
              <a:pPr algn="ctr"/>
              <a:r>
                <a:rPr lang="ru-RU" sz="24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B2B2B2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Courier New"/>
                  <a:cs typeface="Courier New"/>
                </a:rPr>
                <a:t>Одессы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177653"/>
      </p:ext>
    </p:extLst>
  </p:cSld>
  <p:clrMapOvr>
    <a:masterClrMapping/>
  </p:clrMapOvr>
  <p:transition advTm="10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3"/>
          <p:cNvSpPr>
            <a:spLocks noChangeArrowheads="1" noChangeShapeType="1" noTextEdit="1"/>
          </p:cNvSpPr>
          <p:nvPr/>
        </p:nvSpPr>
        <p:spPr bwMode="auto">
          <a:xfrm>
            <a:off x="2285331" y="1981597"/>
            <a:ext cx="4211638" cy="7560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КИЕВ</a:t>
            </a:r>
          </a:p>
        </p:txBody>
      </p:sp>
      <p:pic>
        <p:nvPicPr>
          <p:cNvPr id="12291" name="Picture 5" descr="Золотая звезд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33375"/>
            <a:ext cx="6143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&amp;Icy;&amp;scy;&amp;tcy;&amp;ocy;&amp;rcy;&amp;icy;&amp;yacy; &amp;scy;&amp;kcy;&amp;ucy;&amp;lcy;&amp;softcy;&amp;pcy;&amp;tcy;&amp;ucy;&amp;rcy;&amp;ycy; &quot;&amp;Rcy;&amp;ocy;&amp;dcy;&amp;icy;&amp;ncy;&amp;acy;-&amp;mcy;&amp;acy;&amp;tcy;&amp;softcy;&quot; &amp;Icy;&amp;ncy;&amp;tcy;&amp;iecy;&amp;rcy;&amp;iecy;&amp;scy;&amp;ncy;&amp;ocy;&amp;iecy; &amp;ZHcy;&amp;ucy;&amp;rcy;&amp;ncy;&amp;acy;&amp;lcy; RETROBAZAR &amp;Pcy;&amp;ocy;&amp;rcy;&amp;tcy;&amp;acy;&amp;lcy; &amp;kcy;&amp;ocy;&amp;lcy;&amp;lcy;&amp;iecy;&amp;kcy;&amp;tscy;&amp;icy;&amp;ocy;&amp;ncy;&amp;iecy;&amp;rcy;&amp;ocy;&amp;vcy; &amp;icy; &amp;lcy;&amp;yucy;&amp;bcy;&amp;icy;&amp;tcy;&amp;iecy;&amp;lcy;&amp;iecy;&amp;jcy; &amp;scy;&amp;tcy;&amp;acy;&amp;rcy;&amp;icy;&amp;ncy;&amp;y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3721"/>
            <a:ext cx="5069310" cy="336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80870" y="4221088"/>
            <a:ext cx="317738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«Родина-мать»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91904"/>
      </p:ext>
    </p:extLst>
  </p:cSld>
  <p:clrMapOvr>
    <a:masterClrMapping/>
  </p:clrMapOvr>
  <p:transition advTm="1709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1907704" y="2132856"/>
            <a:ext cx="5256212" cy="6651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МОСКВА</a:t>
            </a:r>
          </a:p>
        </p:txBody>
      </p:sp>
      <p:pic>
        <p:nvPicPr>
          <p:cNvPr id="13320" name="Picture 12" descr="Золотая звезд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90488"/>
            <a:ext cx="61436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Moscow KREML &amp;ocy;&amp;bcy;&amp;ocy;&amp;icy;, &amp;fcy;&amp;ocy;&amp;tcy;&amp;ocy;, &amp;kcy;&amp;acy;&amp;rcy;&amp;tcy;&amp;icy;&amp;ncy;&amp;kcy;&amp;icy;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99" y="3068960"/>
            <a:ext cx="4464422" cy="334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296465"/>
      </p:ext>
    </p:extLst>
  </p:cSld>
  <p:clrMapOvr>
    <a:masterClrMapping/>
  </p:clrMapOvr>
  <p:transition advTm="1814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4"/>
          <p:cNvSpPr>
            <a:spLocks noChangeArrowheads="1" noChangeShapeType="1" noTextEdit="1"/>
          </p:cNvSpPr>
          <p:nvPr/>
        </p:nvSpPr>
        <p:spPr bwMode="auto">
          <a:xfrm>
            <a:off x="2185032" y="1844824"/>
            <a:ext cx="4498975" cy="7202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МИНСК</a:t>
            </a:r>
          </a:p>
        </p:txBody>
      </p:sp>
      <p:pic>
        <p:nvPicPr>
          <p:cNvPr id="14342" name="Picture 8" descr="Золотая звезд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33375"/>
            <a:ext cx="6143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926" y="2708920"/>
            <a:ext cx="4903671" cy="367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968804"/>
      </p:ext>
    </p:extLst>
  </p:cSld>
  <p:clrMapOvr>
    <a:masterClrMapping/>
  </p:clrMapOvr>
  <p:transition advTm="2198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3"/>
          <p:cNvSpPr>
            <a:spLocks noChangeArrowheads="1" noChangeShapeType="1" noTextEdit="1"/>
          </p:cNvSpPr>
          <p:nvPr/>
        </p:nvSpPr>
        <p:spPr bwMode="auto">
          <a:xfrm>
            <a:off x="2037013" y="1844824"/>
            <a:ext cx="4498975" cy="792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КЕРЧЬ</a:t>
            </a:r>
          </a:p>
        </p:txBody>
      </p:sp>
      <p:pic>
        <p:nvPicPr>
          <p:cNvPr id="15363" name="Picture 5" descr="Золотая звезд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33375"/>
            <a:ext cx="6143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2935"/>
            <a:ext cx="4700292" cy="352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65617"/>
      </p:ext>
    </p:extLst>
  </p:cSld>
  <p:clrMapOvr>
    <a:masterClrMapping/>
  </p:clrMapOvr>
  <p:transition advTm="1612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WordArt 4"/>
          <p:cNvSpPr>
            <a:spLocks noChangeArrowheads="1" noChangeShapeType="1" noTextEdit="1"/>
          </p:cNvSpPr>
          <p:nvPr/>
        </p:nvSpPr>
        <p:spPr bwMode="auto">
          <a:xfrm>
            <a:off x="1043608" y="1916832"/>
            <a:ext cx="6480720" cy="8843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НОВОРОССИЙСК</a:t>
            </a:r>
          </a:p>
        </p:txBody>
      </p:sp>
      <p:pic>
        <p:nvPicPr>
          <p:cNvPr id="16388" name="Picture 6" descr="Золотая звезд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33375"/>
            <a:ext cx="6143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&amp;icy;&amp;scy;&amp;tcy;&amp;ocy;&amp;rcy;&amp;icy;&amp;yacy; &amp;Zcy;&amp;acy;&amp;pcy;&amp;icy;&amp;scy;&amp;icy; &amp;vcy; &amp;rcy;&amp;ucy;&amp;bcy;&amp;rcy;&amp;icy;&amp;kcy;&amp;iecy; &amp;icy;&amp;scy;&amp;tcy;&amp;ocy;&amp;rcy;&amp;icy;&amp;yacy; &amp;Dcy;&amp;ncy;&amp;iecy;&amp;vcy;&amp;ncy;&amp;icy;&amp;kcy; &amp;Tcy;&amp;acy;&amp;tcy;&amp;softcy;&amp;yacy;&amp;ncy;&amp;acy;511 :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378" y="2996952"/>
            <a:ext cx="5057179" cy="335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367511"/>
      </p:ext>
    </p:extLst>
  </p:cSld>
  <p:clrMapOvr>
    <a:masterClrMapping/>
  </p:clrMapOvr>
  <p:transition advTm="1614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502d\Desktop\Наст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892123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8159499" y="4653136"/>
            <a:ext cx="144016" cy="288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01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3"/>
          <p:cNvSpPr>
            <a:spLocks noChangeArrowheads="1" noChangeShapeType="1" noTextEdit="1"/>
          </p:cNvSpPr>
          <p:nvPr/>
        </p:nvSpPr>
        <p:spPr bwMode="auto">
          <a:xfrm>
            <a:off x="2095484" y="1967352"/>
            <a:ext cx="4498975" cy="9097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ТУЛА</a:t>
            </a:r>
          </a:p>
        </p:txBody>
      </p:sp>
      <p:pic>
        <p:nvPicPr>
          <p:cNvPr id="17411" name="Picture 5" descr="Золотая звезд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33375"/>
            <a:ext cx="6143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&amp;Gcy;&amp;ocy;&amp;rcy;&amp;ocy;&amp;dcy;-&amp;Gcy;&amp;iecy;&amp;rcy;&amp;ocy;&amp;jcy; &amp;Tcy;&amp;ucy;&amp;l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3" y="3203527"/>
            <a:ext cx="4223354" cy="316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179502"/>
      </p:ext>
    </p:extLst>
  </p:cSld>
  <p:clrMapOvr>
    <a:masterClrMapping/>
  </p:clrMapOvr>
  <p:transition advTm="1684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WordArt 4"/>
          <p:cNvSpPr>
            <a:spLocks noChangeArrowheads="1" noChangeShapeType="1" noTextEdit="1"/>
          </p:cNvSpPr>
          <p:nvPr/>
        </p:nvSpPr>
        <p:spPr bwMode="auto">
          <a:xfrm>
            <a:off x="1547664" y="1952935"/>
            <a:ext cx="5759574" cy="792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МУРМАНСК</a:t>
            </a:r>
          </a:p>
        </p:txBody>
      </p:sp>
      <p:pic>
        <p:nvPicPr>
          <p:cNvPr id="18436" name="Picture 6" descr="Золотая звезд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33375"/>
            <a:ext cx="6143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alliver: &quot;&amp;Mcy;&amp;ocy;&amp;jcy; &amp;dcy;&amp;ocy;&amp;mcy;. &amp;Gcy;&amp;ocy;&amp;rcy;&amp;ocy;&amp;dcy;-&amp;gcy;&amp;iecy;&amp;rcy;&amp;ocy;&amp;jcy; --&amp;Mcy;&amp;ucy;&amp;rcy;&amp;mcy;&amp;acy;&amp;ncy;&amp;scy;&amp;kcy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96952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59878"/>
      </p:ext>
    </p:extLst>
  </p:cSld>
  <p:clrMapOvr>
    <a:masterClrMapping/>
  </p:clrMapOvr>
  <p:transition advTm="1071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WordArt 4"/>
          <p:cNvSpPr>
            <a:spLocks noChangeArrowheads="1" noChangeShapeType="1" noTextEdit="1"/>
          </p:cNvSpPr>
          <p:nvPr/>
        </p:nvSpPr>
        <p:spPr bwMode="auto">
          <a:xfrm>
            <a:off x="1619672" y="1772816"/>
            <a:ext cx="5544492" cy="9097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СМОЛЕНСК</a:t>
            </a:r>
          </a:p>
        </p:txBody>
      </p:sp>
      <p:pic>
        <p:nvPicPr>
          <p:cNvPr id="19460" name="Picture 6" descr="Золотая звезд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33375"/>
            <a:ext cx="6143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&amp;Fcy;&amp;ocy;&amp;rcy;&amp;ucy;&amp;mcy; &amp;dcy;&amp;lcy;&amp;yacy; &amp;ocy;&amp;bcy;&amp;shchcy;&amp;iecy;&amp;ncy;&amp;icy;&amp;yacy; &amp;rcy;&amp;ocy;&amp;dcy;&amp;icy;&amp;tcy;&amp;iecy;&amp;lcy;&amp;iecy;&amp;jcy; &amp;dcy;&amp;iecy;&amp;tcy;&amp;iecy;&amp;jcy;-&amp;icy;&amp;ncy;&amp;vcy;&amp;acy;&amp;lcy;&amp;icy;&amp;dcy;&amp;ocy;&amp;vcy; * &amp;Pcy;&amp;rcy;&amp;ocy;&amp;scy;&amp;mcy;&amp;ocy;&amp;tcy;&amp;rcy; &amp;tcy;&amp;iecy;&amp;mcy;&amp;ycy; - &amp;Mcy;&amp;ocy;&amp;jcy; &amp;gcy;&amp;ocy;&amp;rcy;&amp;ocy;&amp;dcy;-&amp;Scy;&amp;Mcy;&amp;Ocy;&amp;Lcy;&amp;IEcy;&amp;Ncy;&amp;Scy;&amp;K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52" y="2852936"/>
            <a:ext cx="6173241" cy="359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625118"/>
      </p:ext>
    </p:extLst>
  </p:cSld>
  <p:clrMapOvr>
    <a:masterClrMapping/>
  </p:clrMapOvr>
  <p:transition advTm="14453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WordArt 4"/>
          <p:cNvSpPr>
            <a:spLocks noChangeArrowheads="1" noChangeShapeType="1" noTextEdit="1"/>
          </p:cNvSpPr>
          <p:nvPr/>
        </p:nvSpPr>
        <p:spPr bwMode="auto">
          <a:xfrm>
            <a:off x="1937513" y="1772816"/>
            <a:ext cx="5095080" cy="792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БРЕСТ</a:t>
            </a:r>
            <a:endParaRPr lang="ru-RU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0484" name="Picture 6" descr="Золотая звезд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33375"/>
            <a:ext cx="6143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&amp;Bcy;&amp;rcy;&amp;iecy;&amp;scy;&amp;tcy; &amp;icy; &amp;Bcy;&amp;iecy;&amp;lcy;&amp;ocy;&amp;vcy;&amp;iecy;&amp;zhcy;&amp;scy;&amp;kcy;&amp;acy;&amp;yacy; &amp;pcy;&amp;ucy;&amp;shch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88" y="2670359"/>
            <a:ext cx="5087888" cy="381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610867"/>
      </p:ext>
    </p:extLst>
  </p:cSld>
  <p:clrMapOvr>
    <a:masterClrMapping/>
  </p:clrMapOvr>
  <p:transition advTm="1003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700808"/>
            <a:ext cx="8642350" cy="935037"/>
          </a:xfrm>
        </p:spPr>
        <p:txBody>
          <a:bodyPr/>
          <a:lstStyle/>
          <a:p>
            <a:r>
              <a:rPr lang="ru-RU" sz="40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Графический диктант по истории</a:t>
            </a:r>
            <a:endParaRPr lang="ru-RU" sz="4000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492896"/>
            <a:ext cx="8856984" cy="4104456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b="1" dirty="0">
              <a:ea typeface="Calibri"/>
            </a:endParaRPr>
          </a:p>
          <a:p>
            <a:pPr marL="0" indent="0">
              <a:buClr>
                <a:srgbClr val="800000"/>
              </a:buClr>
              <a:buSzPct val="50000"/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3" r="40160"/>
          <a:stretch/>
        </p:blipFill>
        <p:spPr bwMode="auto">
          <a:xfrm>
            <a:off x="1094341" y="2348880"/>
            <a:ext cx="7311283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8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773238"/>
            <a:ext cx="8928992" cy="935037"/>
          </a:xfrm>
        </p:spPr>
        <p:txBody>
          <a:bodyPr/>
          <a:lstStyle/>
          <a:p>
            <a:r>
              <a:rPr lang="ru-RU" sz="40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Графический диктант по математике</a:t>
            </a:r>
            <a:endParaRPr lang="ru-RU" sz="4000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57441" y="3356992"/>
            <a:ext cx="9073008" cy="720079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800000"/>
                </a:solidFill>
                <a:ea typeface="Calibri"/>
              </a:rPr>
              <a:t>1)</a:t>
            </a:r>
            <a:r>
              <a:rPr lang="ru-RU" sz="2000" b="1" dirty="0" smtClean="0">
                <a:ea typeface="Calibri"/>
              </a:rPr>
              <a:t>0,2+0,3=0,5 </a:t>
            </a:r>
            <a:r>
              <a:rPr lang="ru-RU" sz="2000" b="1" dirty="0" smtClean="0">
                <a:solidFill>
                  <a:srgbClr val="800000"/>
                </a:solidFill>
                <a:ea typeface="Calibri"/>
              </a:rPr>
              <a:t>2)</a:t>
            </a:r>
            <a:r>
              <a:rPr lang="ru-RU" sz="2000" b="1" dirty="0" smtClean="0">
                <a:ea typeface="Calibri"/>
              </a:rPr>
              <a:t>5</a:t>
            </a:r>
            <a:r>
              <a:rPr lang="ru-RU" sz="2000" b="1" dirty="0">
                <a:ea typeface="Calibri"/>
              </a:rPr>
              <a:t>, </a:t>
            </a:r>
            <a:r>
              <a:rPr lang="ru-RU" sz="2000" b="1" dirty="0" smtClean="0">
                <a:ea typeface="Calibri"/>
              </a:rPr>
              <a:t>48–3=2,48 </a:t>
            </a:r>
            <a:r>
              <a:rPr lang="ru-RU" sz="2000" b="1" dirty="0" smtClean="0">
                <a:solidFill>
                  <a:srgbClr val="800000"/>
                </a:solidFill>
                <a:ea typeface="Calibri"/>
              </a:rPr>
              <a:t>3)</a:t>
            </a:r>
            <a:r>
              <a:rPr lang="ru-RU" sz="2000" b="1" dirty="0" smtClean="0">
                <a:ea typeface="Calibri"/>
              </a:rPr>
              <a:t>0,28–0,04=0,24 </a:t>
            </a:r>
            <a:r>
              <a:rPr lang="ru-RU" sz="2000" b="1" dirty="0" smtClean="0">
                <a:solidFill>
                  <a:srgbClr val="800000"/>
                </a:solidFill>
                <a:ea typeface="Calibri"/>
              </a:rPr>
              <a:t>4)</a:t>
            </a:r>
            <a:r>
              <a:rPr lang="ru-RU" sz="2000" b="1" dirty="0" smtClean="0">
                <a:ea typeface="Calibri"/>
              </a:rPr>
              <a:t>0,81+1=0,82 </a:t>
            </a:r>
            <a:r>
              <a:rPr lang="ru-RU" sz="2000" b="1" dirty="0" smtClean="0">
                <a:solidFill>
                  <a:srgbClr val="800000"/>
                </a:solidFill>
                <a:ea typeface="Calibri"/>
              </a:rPr>
              <a:t>5)</a:t>
            </a:r>
            <a:r>
              <a:rPr lang="ru-RU" sz="2000" b="1" dirty="0" smtClean="0">
                <a:ea typeface="Calibri"/>
              </a:rPr>
              <a:t>0,37+0,21=0,58</a:t>
            </a:r>
            <a:endParaRPr lang="ru-RU" sz="2000" b="1" dirty="0">
              <a:ea typeface="Calibri"/>
            </a:endParaRPr>
          </a:p>
          <a:p>
            <a:pPr marL="0" indent="0">
              <a:buClr>
                <a:srgbClr val="800000"/>
              </a:buClr>
              <a:buSzPct val="50000"/>
              <a:buNone/>
            </a:pPr>
            <a:endParaRPr lang="ru-RU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0719" y="4335582"/>
            <a:ext cx="889248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800000"/>
                </a:solidFill>
                <a:ea typeface="Calibri"/>
              </a:rPr>
              <a:t>6)</a:t>
            </a:r>
            <a:r>
              <a:rPr lang="ru-RU" sz="2000" b="1" dirty="0" smtClean="0">
                <a:ea typeface="Calibri"/>
              </a:rPr>
              <a:t>5–0,3=4,7</a:t>
            </a:r>
            <a:r>
              <a:rPr lang="ru-RU" sz="2000" b="1" dirty="0" smtClean="0">
                <a:latin typeface="Calibri"/>
                <a:ea typeface="Calibri"/>
              </a:rPr>
              <a:t>  </a:t>
            </a:r>
            <a:r>
              <a:rPr lang="ru-RU" sz="2000" b="1" dirty="0" smtClean="0">
                <a:solidFill>
                  <a:srgbClr val="800000"/>
                </a:solidFill>
                <a:ea typeface="Calibri"/>
              </a:rPr>
              <a:t>7)</a:t>
            </a:r>
            <a:r>
              <a:rPr lang="ru-RU" sz="2000" b="1" dirty="0" smtClean="0">
                <a:ea typeface="Calibri"/>
              </a:rPr>
              <a:t>0,12+0,4=0,52</a:t>
            </a:r>
            <a:r>
              <a:rPr lang="ru-RU" sz="2000" b="1" dirty="0" smtClean="0">
                <a:latin typeface="Calibri"/>
                <a:ea typeface="Calibri"/>
              </a:rPr>
              <a:t>  </a:t>
            </a:r>
            <a:r>
              <a:rPr lang="ru-RU" sz="2000" b="1" dirty="0" smtClean="0">
                <a:solidFill>
                  <a:srgbClr val="800000"/>
                </a:solidFill>
                <a:ea typeface="Calibri"/>
              </a:rPr>
              <a:t>8)</a:t>
            </a:r>
            <a:r>
              <a:rPr lang="ru-RU" sz="2000" b="1" dirty="0" smtClean="0">
                <a:ea typeface="Calibri"/>
              </a:rPr>
              <a:t>3,5+4,5=8</a:t>
            </a:r>
            <a:r>
              <a:rPr lang="ru-RU" sz="2000" b="1" dirty="0" smtClean="0">
                <a:latin typeface="Calibri"/>
                <a:ea typeface="Calibri"/>
              </a:rPr>
              <a:t>  </a:t>
            </a:r>
            <a:r>
              <a:rPr lang="ru-RU" sz="2000" b="1" dirty="0" smtClean="0">
                <a:solidFill>
                  <a:srgbClr val="800000"/>
                </a:solidFill>
                <a:ea typeface="Calibri"/>
              </a:rPr>
              <a:t>9)</a:t>
            </a:r>
            <a:r>
              <a:rPr lang="ru-RU" sz="2000" b="1" dirty="0" smtClean="0">
                <a:ea typeface="Calibri"/>
              </a:rPr>
              <a:t>0,86–0,08=0,06</a:t>
            </a:r>
            <a:r>
              <a:rPr lang="ru-RU" sz="2000" b="1" dirty="0" smtClean="0">
                <a:latin typeface="Calibri"/>
                <a:ea typeface="Calibri"/>
              </a:rPr>
              <a:t>  </a:t>
            </a:r>
            <a:r>
              <a:rPr lang="ru-RU" sz="2000" b="1" dirty="0" smtClean="0">
                <a:solidFill>
                  <a:srgbClr val="800000"/>
                </a:solidFill>
                <a:ea typeface="Calibri"/>
              </a:rPr>
              <a:t>10)</a:t>
            </a:r>
            <a:r>
              <a:rPr lang="ru-RU" sz="2000" b="1" dirty="0" smtClean="0">
                <a:ea typeface="Calibri"/>
              </a:rPr>
              <a:t>7,32–1,19=6,13</a:t>
            </a:r>
            <a:endParaRPr lang="ru-RU" sz="2000" b="1" dirty="0">
              <a:latin typeface="Calibri"/>
              <a:ea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700809"/>
            <a:ext cx="8642350" cy="648071"/>
          </a:xfrm>
        </p:spPr>
        <p:txBody>
          <a:bodyPr/>
          <a:lstStyle/>
          <a:p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492896"/>
            <a:ext cx="8856984" cy="4104456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b="1" dirty="0">
              <a:ea typeface="Calibri"/>
            </a:endParaRPr>
          </a:p>
          <a:p>
            <a:pPr marL="0" indent="0">
              <a:buClr>
                <a:srgbClr val="800000"/>
              </a:buClr>
              <a:buSzPct val="50000"/>
              <a:buNone/>
            </a:pP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48"/>
          <a:stretch/>
        </p:blipFill>
        <p:spPr bwMode="auto">
          <a:xfrm>
            <a:off x="1331640" y="2276871"/>
            <a:ext cx="5997415" cy="428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4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773238"/>
            <a:ext cx="8642350" cy="935037"/>
          </a:xfrm>
        </p:spPr>
        <p:txBody>
          <a:bodyPr/>
          <a:lstStyle/>
          <a:p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776" y="2708921"/>
            <a:ext cx="6264696" cy="3816424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b="1" dirty="0">
                <a:solidFill>
                  <a:srgbClr val="FF0000"/>
                </a:solidFill>
                <a:ea typeface="Calibri"/>
              </a:rPr>
              <a:t>«5» </a:t>
            </a:r>
            <a:r>
              <a:rPr lang="ru-RU" sz="4000" b="1" dirty="0">
                <a:ea typeface="Calibri"/>
              </a:rPr>
              <a:t>- 0 ошибок</a:t>
            </a:r>
            <a:endParaRPr lang="ru-RU" sz="4000" b="1" dirty="0">
              <a:latin typeface="Calibri"/>
              <a:ea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b="1" dirty="0">
                <a:solidFill>
                  <a:srgbClr val="FF0000"/>
                </a:solidFill>
                <a:ea typeface="Calibri"/>
              </a:rPr>
              <a:t>«4» </a:t>
            </a:r>
            <a:r>
              <a:rPr lang="ru-RU" sz="4000" b="1" dirty="0">
                <a:ea typeface="Calibri"/>
              </a:rPr>
              <a:t>- 1-2 ошибки</a:t>
            </a:r>
            <a:endParaRPr lang="ru-RU" sz="4000" b="1" dirty="0">
              <a:latin typeface="Calibri"/>
              <a:ea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b="1" dirty="0">
                <a:solidFill>
                  <a:srgbClr val="FF0000"/>
                </a:solidFill>
                <a:ea typeface="Calibri"/>
              </a:rPr>
              <a:t>«3» </a:t>
            </a:r>
            <a:r>
              <a:rPr lang="ru-RU" sz="4000" b="1" dirty="0">
                <a:ea typeface="Calibri"/>
              </a:rPr>
              <a:t>- 3-5 ошибок</a:t>
            </a:r>
            <a:endParaRPr lang="ru-RU" sz="4000" b="1" dirty="0">
              <a:latin typeface="Calibri"/>
              <a:ea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b="1" dirty="0">
                <a:solidFill>
                  <a:srgbClr val="FF0000"/>
                </a:solidFill>
                <a:ea typeface="Calibri"/>
              </a:rPr>
              <a:t>«2» </a:t>
            </a:r>
            <a:r>
              <a:rPr lang="ru-RU" sz="4000" b="1" dirty="0">
                <a:ea typeface="Calibri"/>
              </a:rPr>
              <a:t>- более 5 ошибок</a:t>
            </a:r>
            <a:endParaRPr lang="ru-RU" sz="4000" b="1" dirty="0">
              <a:latin typeface="Calibri"/>
              <a:ea typeface="Calibri"/>
            </a:endParaRPr>
          </a:p>
          <a:p>
            <a:pPr marL="0" indent="0">
              <a:buClr>
                <a:srgbClr val="800000"/>
              </a:buClr>
              <a:buSzPct val="5000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560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700809"/>
            <a:ext cx="8642350" cy="648071"/>
          </a:xfrm>
        </p:spPr>
        <p:txBody>
          <a:bodyPr/>
          <a:lstStyle/>
          <a:p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492896"/>
            <a:ext cx="8856984" cy="4104456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b="1" dirty="0">
              <a:ea typeface="Calibri"/>
            </a:endParaRPr>
          </a:p>
          <a:p>
            <a:pPr marL="0" indent="0">
              <a:buClr>
                <a:srgbClr val="800000"/>
              </a:buClr>
              <a:buSzPct val="50000"/>
              <a:buNone/>
            </a:pP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48"/>
          <a:stretch/>
        </p:blipFill>
        <p:spPr bwMode="auto">
          <a:xfrm>
            <a:off x="1331640" y="2276871"/>
            <a:ext cx="5997415" cy="428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088543" cy="48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464579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8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Click="0" advTm="4000">
        <p:wipe/>
      </p:transition>
    </mc:Choice>
    <mc:Fallback xmlns="">
      <p:transition spd="slow" advClick="0" advTm="4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7808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628800"/>
            <a:ext cx="565212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/>
              <a:t> Тарасов Дмитрий Васильевич</a:t>
            </a:r>
            <a:endParaRPr lang="ru-RU" sz="2800" dirty="0"/>
          </a:p>
          <a:p>
            <a:pPr marL="0" indent="0">
              <a:buNone/>
            </a:pPr>
            <a:r>
              <a:rPr lang="ru-RU" sz="2000" b="1" dirty="0" smtClean="0"/>
              <a:t>	Родился </a:t>
            </a:r>
            <a:r>
              <a:rPr lang="ru-RU" sz="2000" b="1" dirty="0"/>
              <a:t>27 Сентября 1919 года в деревне </a:t>
            </a:r>
            <a:r>
              <a:rPr lang="ru-RU" sz="2000" b="1" dirty="0" err="1" smtClean="0"/>
              <a:t>Белясево</a:t>
            </a:r>
            <a:r>
              <a:rPr lang="ru-RU" sz="2000" b="1" dirty="0" smtClean="0"/>
              <a:t> в </a:t>
            </a:r>
            <a:r>
              <a:rPr lang="ru-RU" sz="2000" b="1" dirty="0"/>
              <a:t>семье крестьянина. </a:t>
            </a:r>
            <a:r>
              <a:rPr lang="ru-RU" sz="2000" b="1" dirty="0" smtClean="0"/>
              <a:t>	Учился</a:t>
            </a:r>
            <a:r>
              <a:rPr lang="ru-RU" sz="2000" b="1" dirty="0"/>
              <a:t>, работал слесарем в авиационных мастерских. В 1939 году окончил аэроклуб, затем поступил в Краснодарское объединённое училище, которое окончил в 1942 году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pPr marL="0" indent="0">
              <a:buNone/>
            </a:pPr>
            <a:r>
              <a:rPr lang="ru-RU" sz="2000" b="1" dirty="0" smtClean="0"/>
              <a:t>	На </a:t>
            </a:r>
            <a:r>
              <a:rPr lang="ru-RU" sz="2000" b="1" dirty="0"/>
              <a:t>фронтах Великой Отечественной войны - </a:t>
            </a:r>
            <a:r>
              <a:rPr lang="ru-RU" sz="2000" b="1"/>
              <a:t>с </a:t>
            </a:r>
            <a:r>
              <a:rPr lang="ru-RU" sz="2000" b="1" smtClean="0"/>
              <a:t>ноября </a:t>
            </a:r>
            <a:r>
              <a:rPr lang="ru-RU" sz="2000" b="1" dirty="0"/>
              <a:t>1943 года. Сражался в штурмовой авиации. Был лётчиком, командиром звена.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222104" cy="469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0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456384" cy="485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21" y="1772816"/>
            <a:ext cx="52920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Рябова Екатерина Васильевна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	</a:t>
            </a:r>
            <a:r>
              <a:rPr lang="ru-RU" sz="2000" b="1" dirty="0" smtClean="0"/>
              <a:t>Родилась </a:t>
            </a:r>
            <a:r>
              <a:rPr lang="ru-RU" sz="2000" b="1" dirty="0"/>
              <a:t>14 июля 1921 года в селе Гусь-Железный Рязанской области в крестьянской </a:t>
            </a:r>
            <a:r>
              <a:rPr lang="ru-RU" sz="2000" b="1" dirty="0" smtClean="0"/>
              <a:t>семье.</a:t>
            </a:r>
          </a:p>
          <a:p>
            <a:r>
              <a:rPr lang="ru-RU" sz="2000" b="1" dirty="0" smtClean="0"/>
              <a:t>	Окончила </a:t>
            </a:r>
            <a:r>
              <a:rPr lang="ru-RU" sz="2000" b="1" dirty="0"/>
              <a:t>среднюю школу. Поступила на Механико-математический факультет МГУ. Вскоре после начала Великой Отечественной войны добровольцем вступила в ряды Красной Армии.</a:t>
            </a:r>
          </a:p>
        </p:txBody>
      </p:sp>
    </p:spTree>
    <p:extLst>
      <p:ext uri="{BB962C8B-B14F-4D97-AF65-F5344CB8AC3E}">
        <p14:creationId xmlns:p14="http://schemas.microsoft.com/office/powerpoint/2010/main" val="10741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79912" y="1916832"/>
            <a:ext cx="525658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Соколов Николай Семёнович</a:t>
            </a:r>
          </a:p>
          <a:p>
            <a:r>
              <a:rPr lang="ru-RU" sz="2800" b="1" dirty="0"/>
              <a:t>	</a:t>
            </a:r>
            <a:r>
              <a:rPr lang="ru-RU" sz="2000" b="1" dirty="0" smtClean="0"/>
              <a:t>Родился 14 </a:t>
            </a:r>
            <a:r>
              <a:rPr lang="ru-RU" sz="2000" b="1" dirty="0"/>
              <a:t>декабря 1923 года в посёлке </a:t>
            </a:r>
            <a:r>
              <a:rPr lang="ru-RU" sz="2000" b="1" dirty="0" smtClean="0"/>
              <a:t>Гусь-Железный. Окончил </a:t>
            </a:r>
            <a:r>
              <a:rPr lang="ru-RU" sz="2000" b="1" dirty="0"/>
              <a:t>десять классов школы. В 1941 году Соколов был призван на службу в Рабоче-крестьянскую Красную Армию. </a:t>
            </a:r>
            <a:endParaRPr lang="ru-RU" sz="2000" b="1" dirty="0" smtClean="0"/>
          </a:p>
          <a:p>
            <a:r>
              <a:rPr lang="ru-RU" sz="2000" b="1" dirty="0"/>
              <a:t>	</a:t>
            </a:r>
            <a:r>
              <a:rPr lang="ru-RU" sz="2000" b="1" dirty="0" smtClean="0"/>
              <a:t>С </a:t>
            </a:r>
            <a:r>
              <a:rPr lang="ru-RU" sz="2000" b="1" dirty="0"/>
              <a:t>ноября 1943 года — на фронтах Великой Отечественной войны, командовал отделением 1118-го стрелкового полка 333-й стрелковой дивизии 6-й армии 3-го Украинского фронта. Отличился во время битвы за </a:t>
            </a:r>
            <a:r>
              <a:rPr lang="ru-RU" sz="2000" b="1" dirty="0" smtClean="0"/>
              <a:t>Днепр.</a:t>
            </a:r>
            <a:endParaRPr lang="ru-RU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312368" cy="472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3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290328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1916832"/>
            <a:ext cx="5544616" cy="4248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</a:t>
            </a:r>
            <a:r>
              <a:rPr lang="ru-RU" sz="2400" b="1" dirty="0" smtClean="0">
                <a:solidFill>
                  <a:schemeClr val="tx1"/>
                </a:solidFill>
              </a:rPr>
              <a:t>Александр </a:t>
            </a:r>
            <a:r>
              <a:rPr lang="ru-RU" sz="2400" b="1" dirty="0">
                <a:solidFill>
                  <a:schemeClr val="tx1"/>
                </a:solidFill>
              </a:rPr>
              <a:t>Васильевич </a:t>
            </a:r>
            <a:r>
              <a:rPr lang="ru-RU" sz="2400" b="1" dirty="0" err="1">
                <a:solidFill>
                  <a:schemeClr val="tx1"/>
                </a:solidFill>
              </a:rPr>
              <a:t>Покликушкин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Р</a:t>
            </a:r>
            <a:r>
              <a:rPr lang="ru-RU" sz="2000" b="1" dirty="0" smtClean="0">
                <a:solidFill>
                  <a:schemeClr val="tx1"/>
                </a:solidFill>
              </a:rPr>
              <a:t>одился </a:t>
            </a:r>
            <a:r>
              <a:rPr lang="ru-RU" sz="2000" b="1" dirty="0">
                <a:solidFill>
                  <a:schemeClr val="tx1"/>
                </a:solidFill>
              </a:rPr>
              <a:t>28 ноября 1913 г. в г. Москве. В 1916 г. семья вернулась на родину, в посёлок Гусь-Железный.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    Александр  </a:t>
            </a:r>
            <a:r>
              <a:rPr lang="ru-RU" sz="2000" b="1" dirty="0">
                <a:solidFill>
                  <a:schemeClr val="tx1"/>
                </a:solidFill>
              </a:rPr>
              <a:t>Васильевич начал  свой боевой  путь с первых дней Великой Отечественной  войны.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     Совершил  </a:t>
            </a:r>
            <a:r>
              <a:rPr lang="ru-RU" sz="2000" b="1" dirty="0">
                <a:solidFill>
                  <a:schemeClr val="tx1"/>
                </a:solidFill>
              </a:rPr>
              <a:t>785 боевых вылетов. Был награждён 16 правительственными наградами. 4 июня  1944 г. за проявленный героизм и отвагу Александру  Васильевичу  </a:t>
            </a:r>
            <a:r>
              <a:rPr lang="ru-RU" sz="2000" b="1" dirty="0" err="1">
                <a:solidFill>
                  <a:schemeClr val="tx1"/>
                </a:solidFill>
              </a:rPr>
              <a:t>Покликушкину</a:t>
            </a:r>
            <a:r>
              <a:rPr lang="ru-RU" sz="2000" b="1" dirty="0">
                <a:solidFill>
                  <a:schemeClr val="tx1"/>
                </a:solidFill>
              </a:rPr>
              <a:t>  было присвоено  звание Героя Советского Союза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  <a:endParaRPr lang="ru-RU" b="1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effectLst/>
                <a:hlinkClick r:id="rId3"/>
              </a:rPr>
              <a:t>Интерактивное задание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814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581128"/>
            <a:ext cx="8424936" cy="19442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4000" b="1" dirty="0">
                <a:ea typeface="Times New Roman"/>
              </a:rPr>
              <a:t>400+30+6+0,08+0,004</a:t>
            </a:r>
            <a:endParaRPr lang="ru-RU" sz="4000" b="1" dirty="0">
              <a:latin typeface="Calibri"/>
              <a:ea typeface="Calibri"/>
            </a:endParaRPr>
          </a:p>
          <a:p>
            <a:pPr marL="0" indent="0">
              <a:buClr>
                <a:srgbClr val="800000"/>
              </a:buClr>
              <a:buSzPct val="50000"/>
              <a:buNone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745401"/>
              </p:ext>
            </p:extLst>
          </p:nvPr>
        </p:nvGraphicFramePr>
        <p:xfrm>
          <a:off x="395534" y="1988840"/>
          <a:ext cx="8424937" cy="194421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08019"/>
                <a:gridCol w="2808019"/>
                <a:gridCol w="2808899"/>
              </a:tblGrid>
              <a:tr h="9721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Курск</a:t>
                      </a:r>
                      <a:endParaRPr lang="ru-RU" sz="3600" b="1" dirty="0">
                        <a:solidFill>
                          <a:srgbClr val="8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Москва</a:t>
                      </a:r>
                      <a:endParaRPr lang="ru-RU" sz="3600" b="1" dirty="0">
                        <a:solidFill>
                          <a:srgbClr val="8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Сталинград</a:t>
                      </a:r>
                      <a:endParaRPr lang="ru-RU" sz="3600" b="1" dirty="0">
                        <a:solidFill>
                          <a:srgbClr val="8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21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436,84</a:t>
                      </a:r>
                      <a:endParaRPr lang="ru-RU" sz="3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436,084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436,08004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00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628800"/>
            <a:ext cx="7848872" cy="3456384"/>
          </a:xfrm>
        </p:spPr>
        <p:txBody>
          <a:bodyPr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800000"/>
                </a:solidFill>
                <a:ea typeface="Times New Roman"/>
              </a:rPr>
              <a:t>Вычисли удобным способом:</a:t>
            </a:r>
            <a:br>
              <a:rPr lang="ru-RU" b="1" dirty="0" smtClean="0">
                <a:solidFill>
                  <a:srgbClr val="800000"/>
                </a:solidFill>
                <a:ea typeface="Times New Roman"/>
              </a:rPr>
            </a:br>
            <a:r>
              <a:rPr lang="ru-RU" b="1" dirty="0" smtClean="0">
                <a:ea typeface="Times New Roman"/>
              </a:rPr>
              <a:t/>
            </a:r>
            <a:br>
              <a:rPr lang="ru-RU" b="1" dirty="0" smtClean="0">
                <a:ea typeface="Times New Roman"/>
              </a:rPr>
            </a:br>
            <a:r>
              <a:rPr lang="ru-RU" b="1" dirty="0" smtClean="0">
                <a:ea typeface="Times New Roman"/>
              </a:rPr>
              <a:t>(</a:t>
            </a:r>
            <a:r>
              <a:rPr lang="ru-RU" b="1" dirty="0">
                <a:ea typeface="Times New Roman"/>
              </a:rPr>
              <a:t>50,891+3,9)+(14,1+49,109) = </a:t>
            </a:r>
            <a:r>
              <a:rPr lang="ru-RU" b="1" dirty="0">
                <a:latin typeface="Calibri"/>
                <a:ea typeface="Calibri"/>
              </a:rPr>
              <a:t/>
            </a:r>
            <a:br>
              <a:rPr lang="ru-RU" b="1" dirty="0">
                <a:latin typeface="Calibri"/>
                <a:ea typeface="Calibri"/>
              </a:rPr>
            </a:br>
            <a:endParaRPr lang="ru-RU" b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80312" y="3284984"/>
            <a:ext cx="105312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400" b="1" dirty="0" smtClean="0">
                <a:solidFill>
                  <a:srgbClr val="800000"/>
                </a:solidFill>
                <a:ea typeface="Calibri"/>
              </a:rPr>
              <a:t>118</a:t>
            </a:r>
            <a:endParaRPr lang="ru-RU" sz="4400" b="1" dirty="0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91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132856"/>
            <a:ext cx="8784976" cy="648071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ea typeface="Times New Roman"/>
              </a:rPr>
              <a:t>3 сотни, 4 десятка, 1 единица, 1 десятая, 5 </a:t>
            </a:r>
            <a:r>
              <a:rPr lang="ru-RU" sz="2800" b="1" dirty="0" smtClean="0">
                <a:ea typeface="Times New Roman"/>
              </a:rPr>
              <a:t>тысячных</a:t>
            </a:r>
            <a:endParaRPr lang="ru-RU" sz="2400" dirty="0">
              <a:latin typeface="Calibri"/>
              <a:ea typeface="Calibri"/>
            </a:endParaRPr>
          </a:p>
          <a:p>
            <a:pPr marL="0" indent="0">
              <a:buClr>
                <a:srgbClr val="800000"/>
              </a:buClr>
              <a:buSzPct val="50000"/>
              <a:buNone/>
            </a:pP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620202"/>
              </p:ext>
            </p:extLst>
          </p:nvPr>
        </p:nvGraphicFramePr>
        <p:xfrm>
          <a:off x="323528" y="3861048"/>
          <a:ext cx="8496943" cy="216024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32018"/>
                <a:gridCol w="2640590"/>
                <a:gridCol w="3024335"/>
              </a:tblGrid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Жуков</a:t>
                      </a:r>
                      <a:endParaRPr lang="ru-RU" sz="3600" b="1" dirty="0">
                        <a:solidFill>
                          <a:srgbClr val="8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Конев</a:t>
                      </a:r>
                      <a:endParaRPr lang="ru-RU" sz="3600" b="1" dirty="0">
                        <a:solidFill>
                          <a:srgbClr val="8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Рокоссовский</a:t>
                      </a:r>
                      <a:endParaRPr lang="ru-RU" sz="3600" b="1" dirty="0">
                        <a:solidFill>
                          <a:srgbClr val="8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1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341,105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341,15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341,015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1298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773238"/>
            <a:ext cx="8642350" cy="935037"/>
          </a:xfrm>
        </p:spPr>
        <p:txBody>
          <a:bodyPr/>
          <a:lstStyle/>
          <a:p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Периоды войны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564904"/>
            <a:ext cx="8496622" cy="3960441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ea typeface="Times New Roman"/>
              </a:rPr>
              <a:t>Великая Отечественная война прошла в своем развитии 3 крупных </a:t>
            </a:r>
            <a:r>
              <a:rPr lang="ru-RU" sz="2400" b="1" dirty="0" smtClean="0">
                <a:ea typeface="Times New Roman"/>
              </a:rPr>
              <a:t>периода:</a:t>
            </a:r>
          </a:p>
          <a:p>
            <a:pPr marL="0" indent="0">
              <a:buNone/>
            </a:pPr>
            <a:endParaRPr lang="ru-RU" sz="800" dirty="0" smtClean="0">
              <a:effectLst/>
            </a:endParaRPr>
          </a:p>
          <a:p>
            <a:pPr marL="457200" indent="-457200">
              <a:buAutoNum type="arabicParenR"/>
            </a:pPr>
            <a:r>
              <a:rPr lang="ru-RU" sz="2000" dirty="0" smtClean="0">
                <a:ea typeface="Times New Roman"/>
              </a:rPr>
              <a:t>начальный </a:t>
            </a:r>
            <a:r>
              <a:rPr lang="ru-RU" sz="2000" dirty="0">
                <a:ea typeface="Times New Roman"/>
              </a:rPr>
              <a:t>период (22 июня 1941 года-18 ноября 1942 года</a:t>
            </a:r>
            <a:r>
              <a:rPr lang="ru-RU" sz="2000">
                <a:ea typeface="Times New Roman"/>
              </a:rPr>
              <a:t>), </a:t>
            </a:r>
            <a:r>
              <a:rPr lang="ru-RU" sz="2000" smtClean="0">
                <a:ea typeface="Times New Roman"/>
              </a:rPr>
              <a:t>завершившийся  </a:t>
            </a:r>
            <a:r>
              <a:rPr lang="ru-RU" sz="2000" dirty="0" smtClean="0">
                <a:ea typeface="Times New Roman"/>
              </a:rPr>
              <a:t>переходом </a:t>
            </a:r>
            <a:r>
              <a:rPr lang="ru-RU" sz="2000" dirty="0">
                <a:ea typeface="Times New Roman"/>
              </a:rPr>
              <a:t>советских войск в контрнаступление под </a:t>
            </a:r>
            <a:r>
              <a:rPr lang="ru-RU" sz="2000" dirty="0" smtClean="0">
                <a:ea typeface="Times New Roman"/>
              </a:rPr>
              <a:t>Сталинградом;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ea typeface="Times New Roman"/>
              </a:rPr>
              <a:t> </a:t>
            </a:r>
            <a:r>
              <a:rPr lang="ru-RU" sz="2000" dirty="0">
                <a:ea typeface="Times New Roman"/>
              </a:rPr>
              <a:t>период коренного перелома (19 ноября 1942 года – конец 1943 года), переход стратегической инициативы к Советской Армии завершившийся форсированием Днепра и освобождением Киева; </a:t>
            </a:r>
            <a:endParaRPr lang="ru-RU" sz="2000" dirty="0" smtClean="0">
              <a:ea typeface="Times New Roman"/>
            </a:endParaRPr>
          </a:p>
          <a:p>
            <a:pPr marL="457200" indent="-457200">
              <a:buAutoNum type="arabicParenR"/>
            </a:pPr>
            <a:r>
              <a:rPr lang="ru-RU" sz="2000" dirty="0" smtClean="0">
                <a:ea typeface="Times New Roman"/>
              </a:rPr>
              <a:t> </a:t>
            </a:r>
            <a:r>
              <a:rPr lang="ru-RU" sz="2000" dirty="0">
                <a:ea typeface="Times New Roman"/>
              </a:rPr>
              <a:t>период освобождения от агрессора и разгрома фашисткой Германии (1944 год – 9 мая 1945 года).</a:t>
            </a:r>
            <a:endParaRPr lang="ru-RU" sz="2000" dirty="0" smtClean="0">
              <a:effectLst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b="1" dirty="0">
              <a:ea typeface="Calibri"/>
            </a:endParaRPr>
          </a:p>
          <a:p>
            <a:pPr marL="0" indent="0">
              <a:buClr>
                <a:srgbClr val="800000"/>
              </a:buClr>
              <a:buSzPct val="5000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842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Ключ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9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773238"/>
            <a:ext cx="8642350" cy="935037"/>
          </a:xfrm>
        </p:spPr>
        <p:txBody>
          <a:bodyPr/>
          <a:lstStyle/>
          <a:p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Самостоятельная работа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708921"/>
            <a:ext cx="8496622" cy="3816424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b="1" dirty="0">
              <a:ea typeface="Calibri"/>
            </a:endParaRPr>
          </a:p>
          <a:p>
            <a:pPr marL="0" indent="0">
              <a:buClr>
                <a:srgbClr val="800000"/>
              </a:buClr>
              <a:buSzPct val="50000"/>
              <a:buNone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07949"/>
              </p:ext>
            </p:extLst>
          </p:nvPr>
        </p:nvGraphicFramePr>
        <p:xfrm>
          <a:off x="323527" y="2996951"/>
          <a:ext cx="8568954" cy="2592288"/>
        </p:xfrm>
        <a:graphic>
          <a:graphicData uri="http://schemas.openxmlformats.org/drawingml/2006/table">
            <a:tbl>
              <a:tblPr firstRow="1" firstCol="1" bandRow="1"/>
              <a:tblGrid>
                <a:gridCol w="2664297"/>
                <a:gridCol w="3001250"/>
                <a:gridCol w="2903407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Оценка </a:t>
                      </a:r>
                      <a:r>
                        <a:rPr lang="ru-RU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«3»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Оценка </a:t>
                      </a:r>
                      <a:r>
                        <a:rPr lang="ru-RU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«4»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Оценка </a:t>
                      </a:r>
                      <a:r>
                        <a:rPr lang="ru-RU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«5»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2,9 + х = 3,5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+ 3,7 = 12,5 – 2,8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3,8 + (5,8 – х) = 4,4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– 5,2 = 4,9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– х  = 10,7 – 4,3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(х – 3,7) – 1,8 = 4,7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+ 10,5 = 12,3 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+ 16,23  = 7,1 + 15,8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16,5 – (х + 3,4) = 4,9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21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575172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10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773238"/>
            <a:ext cx="8642350" cy="935037"/>
          </a:xfrm>
        </p:spPr>
        <p:txBody>
          <a:bodyPr/>
          <a:lstStyle/>
          <a:p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708921"/>
            <a:ext cx="8496622" cy="3816424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b="1" dirty="0">
              <a:ea typeface="Calibri"/>
            </a:endParaRPr>
          </a:p>
          <a:p>
            <a:pPr marL="0" indent="0">
              <a:buClr>
                <a:srgbClr val="800000"/>
              </a:buClr>
              <a:buSzPct val="50000"/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467896"/>
              </p:ext>
            </p:extLst>
          </p:nvPr>
        </p:nvGraphicFramePr>
        <p:xfrm>
          <a:off x="971599" y="3212976"/>
          <a:ext cx="7272808" cy="2243328"/>
        </p:xfrm>
        <a:graphic>
          <a:graphicData uri="http://schemas.openxmlformats.org/drawingml/2006/table">
            <a:tbl>
              <a:tblPr firstRow="1" firstCol="1" bandRow="1"/>
              <a:tblGrid>
                <a:gridCol w="2423828"/>
                <a:gridCol w="2424490"/>
                <a:gridCol w="2424490"/>
              </a:tblGrid>
              <a:tr h="536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Оценка </a:t>
                      </a: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«3»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Оценка </a:t>
                      </a: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«4»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Оценка </a:t>
                      </a: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«5»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1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= 0,6</a:t>
                      </a:r>
                      <a:endParaRPr lang="ru-RU" sz="3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= 6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= 5,2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1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= 10,1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= 3,6</a:t>
                      </a:r>
                      <a:endParaRPr lang="ru-RU" sz="3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= 10,2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1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= 1,8</a:t>
                      </a:r>
                      <a:endParaRPr lang="ru-RU" sz="3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= 6,67</a:t>
                      </a:r>
                      <a:endParaRPr lang="ru-RU" sz="3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= 8,2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9653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773238"/>
            <a:ext cx="8642350" cy="935037"/>
          </a:xfrm>
        </p:spPr>
        <p:txBody>
          <a:bodyPr/>
          <a:lstStyle/>
          <a:p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Рефлексия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708921"/>
            <a:ext cx="8496622" cy="3816424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b="1" dirty="0">
              <a:ea typeface="Calibri"/>
            </a:endParaRPr>
          </a:p>
          <a:p>
            <a:pPr marL="0" indent="0">
              <a:buClr>
                <a:srgbClr val="800000"/>
              </a:buClr>
              <a:buSzPct val="50000"/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780928"/>
            <a:ext cx="4392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сегодня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 я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узнал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…</a:t>
            </a:r>
            <a:endParaRPr lang="ru-RU" sz="3200" kern="150" dirty="0">
              <a:latin typeface="Times New Roman"/>
              <a:ea typeface="Andale Sans UI"/>
              <a:cs typeface="Tahoma"/>
            </a:endParaRPr>
          </a:p>
          <a:p>
            <a:pPr algn="just">
              <a:spcAft>
                <a:spcPts val="0"/>
              </a:spcAft>
            </a:pP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было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интересно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…</a:t>
            </a:r>
            <a:endParaRPr lang="ru-RU" sz="3200" kern="150" dirty="0">
              <a:latin typeface="Times New Roman"/>
              <a:ea typeface="Andale Sans UI"/>
              <a:cs typeface="Tahoma"/>
            </a:endParaRPr>
          </a:p>
          <a:p>
            <a:pPr algn="just">
              <a:spcAft>
                <a:spcPts val="0"/>
              </a:spcAft>
            </a:pP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было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трудно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…</a:t>
            </a:r>
            <a:endParaRPr lang="ru-RU" sz="3200" kern="150" dirty="0">
              <a:latin typeface="Times New Roman"/>
              <a:ea typeface="Andale Sans UI"/>
              <a:cs typeface="Tahoma"/>
            </a:endParaRPr>
          </a:p>
          <a:p>
            <a:pPr algn="just">
              <a:spcAft>
                <a:spcPts val="0"/>
              </a:spcAft>
            </a:pPr>
            <a:r>
              <a:rPr lang="ru-RU" sz="3200" b="1" kern="150" dirty="0">
                <a:latin typeface="Times New Roman"/>
                <a:ea typeface="Andale Sans UI"/>
                <a:cs typeface="Tahoma"/>
              </a:rPr>
              <a:t>я</a:t>
            </a:r>
            <a:r>
              <a:rPr lang="ru-RU" sz="3200" b="1" kern="150" dirty="0" smtClean="0">
                <a:latin typeface="Times New Roman"/>
                <a:ea typeface="Andale Sans UI"/>
                <a:cs typeface="Tahoma"/>
              </a:rPr>
              <a:t> </a:t>
            </a:r>
            <a:r>
              <a:rPr lang="de-DE" sz="3200" b="1" kern="150" dirty="0" err="1" smtClean="0">
                <a:latin typeface="Times New Roman"/>
                <a:ea typeface="Andale Sans UI"/>
                <a:cs typeface="Tahoma"/>
              </a:rPr>
              <a:t>выполнял</a:t>
            </a:r>
            <a:r>
              <a:rPr lang="de-DE" sz="3200" b="1" kern="150" dirty="0" smtClean="0">
                <a:latin typeface="Times New Roman"/>
                <a:ea typeface="Andale Sans UI"/>
                <a:cs typeface="Tahoma"/>
              </a:rPr>
              <a:t>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задания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…</a:t>
            </a:r>
            <a:endParaRPr lang="ru-RU" sz="3200" kern="150" dirty="0">
              <a:latin typeface="Times New Roman"/>
              <a:ea typeface="Andale Sans UI"/>
              <a:cs typeface="Tahoma"/>
            </a:endParaRPr>
          </a:p>
          <a:p>
            <a:pPr algn="just">
              <a:spcAft>
                <a:spcPts val="0"/>
              </a:spcAft>
            </a:pP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я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понял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,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что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…</a:t>
            </a:r>
            <a:endParaRPr lang="ru-RU" sz="3200" kern="150" dirty="0">
              <a:latin typeface="Times New Roman"/>
              <a:ea typeface="Andale Sans UI"/>
              <a:cs typeface="Tahoma"/>
            </a:endParaRPr>
          </a:p>
          <a:p>
            <a:pPr algn="just">
              <a:spcAft>
                <a:spcPts val="0"/>
              </a:spcAft>
            </a:pP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теперь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 я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могу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…</a:t>
            </a:r>
            <a:endParaRPr lang="ru-RU" sz="3200" kern="150" dirty="0">
              <a:latin typeface="Times New Roman"/>
              <a:ea typeface="Andale Sans UI"/>
              <a:cs typeface="Tahoma"/>
            </a:endParaRPr>
          </a:p>
          <a:p>
            <a:pPr algn="just">
              <a:spcAft>
                <a:spcPts val="0"/>
              </a:spcAft>
            </a:pPr>
            <a:r>
              <a:rPr lang="de-DE" sz="800" b="1" kern="150" dirty="0">
                <a:latin typeface="Times New Roman"/>
                <a:ea typeface="Andale Sans UI"/>
                <a:cs typeface="Tahoma"/>
              </a:rPr>
              <a:t> </a:t>
            </a:r>
            <a:endParaRPr lang="ru-RU" sz="800" kern="150" dirty="0">
              <a:latin typeface="Times New Roman"/>
              <a:ea typeface="Andale Sans UI"/>
              <a:cs typeface="Tahom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2636912"/>
            <a:ext cx="41764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de-DE" sz="800" b="1" kern="150" dirty="0">
                <a:latin typeface="Times New Roman"/>
                <a:ea typeface="Andale Sans UI"/>
                <a:cs typeface="Tahoma"/>
              </a:rPr>
              <a:t> </a:t>
            </a:r>
            <a:endParaRPr lang="ru-RU" sz="800" kern="150" dirty="0">
              <a:latin typeface="Times New Roman"/>
              <a:ea typeface="Andale Sans UI"/>
              <a:cs typeface="Tahoma"/>
            </a:endParaRPr>
          </a:p>
          <a:p>
            <a:pPr algn="just">
              <a:spcAft>
                <a:spcPts val="0"/>
              </a:spcAft>
            </a:pP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я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приобрел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…</a:t>
            </a:r>
            <a:endParaRPr lang="ru-RU" sz="3200" kern="150" dirty="0">
              <a:latin typeface="Times New Roman"/>
              <a:ea typeface="Andale Sans UI"/>
              <a:cs typeface="Tahoma"/>
            </a:endParaRPr>
          </a:p>
          <a:p>
            <a:pPr algn="just">
              <a:spcAft>
                <a:spcPts val="0"/>
              </a:spcAft>
            </a:pP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я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научился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…</a:t>
            </a:r>
            <a:endParaRPr lang="ru-RU" sz="3200" kern="150" dirty="0">
              <a:latin typeface="Times New Roman"/>
              <a:ea typeface="Andale Sans UI"/>
              <a:cs typeface="Tahoma"/>
            </a:endParaRPr>
          </a:p>
          <a:p>
            <a:pPr algn="just">
              <a:spcAft>
                <a:spcPts val="0"/>
              </a:spcAft>
            </a:pP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у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меня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получилось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 …</a:t>
            </a:r>
            <a:endParaRPr lang="ru-RU" sz="3200" kern="150" dirty="0">
              <a:latin typeface="Times New Roman"/>
              <a:ea typeface="Andale Sans UI"/>
              <a:cs typeface="Tahoma"/>
            </a:endParaRPr>
          </a:p>
          <a:p>
            <a:pPr algn="just">
              <a:spcAft>
                <a:spcPts val="0"/>
              </a:spcAft>
            </a:pP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я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смог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…</a:t>
            </a:r>
            <a:endParaRPr lang="ru-RU" sz="3200" kern="150" dirty="0">
              <a:latin typeface="Times New Roman"/>
              <a:ea typeface="Andale Sans UI"/>
              <a:cs typeface="Tahoma"/>
            </a:endParaRPr>
          </a:p>
          <a:p>
            <a:pPr algn="just">
              <a:spcAft>
                <a:spcPts val="0"/>
              </a:spcAft>
            </a:pP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я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попробую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…</a:t>
            </a:r>
            <a:endParaRPr lang="ru-RU" sz="3200" kern="150" dirty="0">
              <a:latin typeface="Times New Roman"/>
              <a:ea typeface="Andale Sans UI"/>
              <a:cs typeface="Tahoma"/>
            </a:endParaRPr>
          </a:p>
          <a:p>
            <a:pPr algn="just">
              <a:spcAft>
                <a:spcPts val="0"/>
              </a:spcAft>
            </a:pP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меня</a:t>
            </a:r>
            <a:r>
              <a:rPr lang="de-DE" sz="3200" b="1" kern="150" dirty="0">
                <a:latin typeface="Times New Roman"/>
                <a:ea typeface="Andale Sans UI"/>
                <a:cs typeface="Tahoma"/>
              </a:rPr>
              <a:t> </a:t>
            </a:r>
            <a:r>
              <a:rPr lang="de-DE" sz="3200" b="1" kern="150" dirty="0" err="1">
                <a:latin typeface="Times New Roman"/>
                <a:ea typeface="Andale Sans UI"/>
                <a:cs typeface="Tahoma"/>
              </a:rPr>
              <a:t>удивило</a:t>
            </a:r>
            <a:r>
              <a:rPr lang="de-DE" sz="3200" b="1" kern="150" dirty="0" smtClean="0">
                <a:latin typeface="Times New Roman"/>
                <a:ea typeface="Andale Sans UI"/>
                <a:cs typeface="Tahoma"/>
              </a:rPr>
              <a:t>…</a:t>
            </a:r>
            <a:endParaRPr lang="ru-RU" sz="3200" kern="150" dirty="0">
              <a:latin typeface="Times New Roman"/>
              <a:ea typeface="Andale Sans UI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681660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50825" y="1844675"/>
            <a:ext cx="8642350" cy="42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dirty="0"/>
              <a:t>Вы можете использовать данное оформление </a:t>
            </a:r>
          </a:p>
          <a:p>
            <a:pPr algn="ctr"/>
            <a:r>
              <a:rPr lang="ru-RU" sz="2400" dirty="0"/>
              <a:t>для создания своих презентаций, </a:t>
            </a:r>
          </a:p>
          <a:p>
            <a:pPr algn="ctr"/>
            <a:r>
              <a:rPr lang="ru-RU" sz="2400" dirty="0"/>
              <a:t>но в своей презентации вы должны указать </a:t>
            </a:r>
          </a:p>
          <a:p>
            <a:pPr algn="ctr"/>
            <a:r>
              <a:rPr lang="ru-RU" sz="2400" dirty="0"/>
              <a:t>источник шаблона</a:t>
            </a:r>
            <a:r>
              <a:rPr lang="ru-RU" sz="2800" dirty="0"/>
              <a:t>: </a:t>
            </a:r>
          </a:p>
          <a:p>
            <a:pPr algn="ctr"/>
            <a:endParaRPr lang="ru-RU" dirty="0"/>
          </a:p>
          <a:p>
            <a:pPr algn="ctr"/>
            <a:r>
              <a:rPr lang="ru-RU" sz="2400" b="1" i="1" dirty="0" err="1"/>
              <a:t>Ранько</a:t>
            </a:r>
            <a:r>
              <a:rPr lang="ru-RU" sz="2400" b="1" i="1" dirty="0"/>
              <a:t> Елена Алексеевна </a:t>
            </a:r>
          </a:p>
          <a:p>
            <a:pPr algn="ctr"/>
            <a:r>
              <a:rPr lang="ru-RU" sz="2400" b="1" i="1" dirty="0"/>
              <a:t>учитель начальных классов  </a:t>
            </a:r>
          </a:p>
          <a:p>
            <a:pPr algn="ctr"/>
            <a:r>
              <a:rPr lang="ru-RU" sz="2400" b="1" i="1" dirty="0"/>
              <a:t>МАОУ лицей №21</a:t>
            </a:r>
          </a:p>
          <a:p>
            <a:pPr algn="ctr"/>
            <a:r>
              <a:rPr lang="ru-RU" sz="2400" b="1" i="1" dirty="0"/>
              <a:t>  г. Иваново</a:t>
            </a:r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r>
              <a:rPr lang="ru-RU" sz="2400" b="1" i="1" dirty="0"/>
              <a:t>Сайт: </a:t>
            </a:r>
            <a:r>
              <a:rPr lang="ru-RU" sz="2400" b="1" i="1" dirty="0">
                <a:hlinkClick r:id="rId4"/>
              </a:rPr>
              <a:t>http://pedsovet.su/</a:t>
            </a:r>
            <a:r>
              <a:rPr lang="ru-RU" sz="2400" b="1" i="1" dirty="0"/>
              <a:t> </a:t>
            </a:r>
          </a:p>
        </p:txBody>
      </p:sp>
      <p:pic>
        <p:nvPicPr>
          <p:cNvPr id="3" name="Picture 2" descr="C:\Documents and Settings\User\Мои документы\Мои рисунки\9 мая\ш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0" y="-381000"/>
            <a:ext cx="12192000" cy="7620000"/>
          </a:xfrm>
          <a:prstGeom prst="rect">
            <a:avLst/>
          </a:prstGeom>
          <a:noFill/>
        </p:spPr>
      </p:pic>
      <p:pic>
        <p:nvPicPr>
          <p:cNvPr id="4" name="lev_leshchenko_-_den_pobedy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29779" y="6453336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1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299386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9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Tm="4000">
        <p:dissolve/>
      </p:transition>
    </mc:Choice>
    <mc:Fallback xmlns="">
      <p:transition spd="slow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6669602" cy="441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6473825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4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28" y="1988840"/>
            <a:ext cx="68025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Насколько вечной может быть память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7" y="2132856"/>
            <a:ext cx="26670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100017"/>
              </p:ext>
            </p:extLst>
          </p:nvPr>
        </p:nvGraphicFramePr>
        <p:xfrm>
          <a:off x="251520" y="1844826"/>
          <a:ext cx="8640960" cy="4616731"/>
        </p:xfrm>
        <a:graphic>
          <a:graphicData uri="http://schemas.openxmlformats.org/drawingml/2006/table">
            <a:tbl>
              <a:tblPr firstRow="1" firstCol="1" bandRow="1"/>
              <a:tblGrid>
                <a:gridCol w="3987046"/>
                <a:gridCol w="333434"/>
                <a:gridCol w="4013784"/>
                <a:gridCol w="306696"/>
              </a:tblGrid>
              <a:tr h="4496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вариант</a:t>
                      </a:r>
                      <a:endParaRPr lang="ru-RU" sz="2000" dirty="0">
                        <a:solidFill>
                          <a:srgbClr val="8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вариант</a:t>
                      </a:r>
                      <a:endParaRPr lang="ru-RU" sz="2000" dirty="0">
                        <a:solidFill>
                          <a:srgbClr val="8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754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Алгоритм сложения десятичных дробей</a:t>
                      </a:r>
                      <a:endParaRPr lang="ru-RU" sz="1600">
                        <a:solidFill>
                          <a:srgbClr val="8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Алгоритм вычитания десятичных дробей</a:t>
                      </a:r>
                      <a:endParaRPr lang="ru-RU" sz="1600" dirty="0">
                        <a:solidFill>
                          <a:srgbClr val="8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93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Уравнять в дробях количество знаков после запятой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4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Уравнять в дробях количество знаков после запятой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4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8993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Записать их друг под другом так, чтобы запятая была записана под запятой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4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Записать их друг под другом так, чтобы запятая была записана под запятой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4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8993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Выполнить сложение, не обращая внимания на запятую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4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Выполнить вычитание, не обращая внимания на запятую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4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8993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Поставить в ответе запятую под запятой в данных дробях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4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Поставить в ответе запятую под запятой в данных дробях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4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0925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773238"/>
            <a:ext cx="8642350" cy="935037"/>
          </a:xfrm>
        </p:spPr>
        <p:txBody>
          <a:bodyPr/>
          <a:lstStyle/>
          <a:p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Устная работа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924175"/>
            <a:ext cx="8569325" cy="3457575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b="1" dirty="0">
                <a:ea typeface="Times New Roman"/>
              </a:rPr>
              <a:t>0,02 + </a:t>
            </a:r>
            <a:r>
              <a:rPr lang="ru-RU" sz="4000" b="1" dirty="0" smtClean="0">
                <a:ea typeface="Times New Roman"/>
              </a:rPr>
              <a:t>0,98 </a:t>
            </a:r>
            <a:endParaRPr lang="ru-RU" sz="4000" b="1" dirty="0">
              <a:solidFill>
                <a:srgbClr val="FF0000"/>
              </a:solidFill>
              <a:latin typeface="Calibri"/>
              <a:ea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b="1" dirty="0">
                <a:ea typeface="Times New Roman"/>
              </a:rPr>
              <a:t>13,61 – </a:t>
            </a:r>
            <a:r>
              <a:rPr lang="ru-RU" sz="4000" b="1" dirty="0" smtClean="0">
                <a:ea typeface="Times New Roman"/>
              </a:rPr>
              <a:t>9,61</a:t>
            </a:r>
            <a:endParaRPr lang="ru-RU" sz="4000" b="1" dirty="0">
              <a:solidFill>
                <a:srgbClr val="FF0000"/>
              </a:solidFill>
              <a:latin typeface="Calibri"/>
              <a:ea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b="1" dirty="0">
                <a:ea typeface="Times New Roman"/>
              </a:rPr>
              <a:t>0,674 + </a:t>
            </a:r>
            <a:r>
              <a:rPr lang="ru-RU" sz="4000" b="1" dirty="0" smtClean="0">
                <a:ea typeface="Times New Roman"/>
              </a:rPr>
              <a:t>0,326</a:t>
            </a:r>
            <a:endParaRPr lang="ru-RU" sz="4000" b="1" dirty="0">
              <a:solidFill>
                <a:srgbClr val="FF0000"/>
              </a:solidFill>
              <a:latin typeface="Calibri"/>
              <a:ea typeface="Calibri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b="1" dirty="0">
                <a:ea typeface="Times New Roman"/>
              </a:rPr>
              <a:t>125,83 – </a:t>
            </a:r>
            <a:r>
              <a:rPr lang="ru-RU" sz="4000" b="1" dirty="0" smtClean="0">
                <a:ea typeface="Times New Roman"/>
              </a:rPr>
              <a:t>117,83</a:t>
            </a:r>
            <a:endParaRPr lang="ru-RU" sz="4000" b="1" dirty="0">
              <a:solidFill>
                <a:srgbClr val="FF0000"/>
              </a:solidFill>
              <a:latin typeface="Calibri"/>
              <a:ea typeface="Calibri"/>
            </a:endParaRPr>
          </a:p>
          <a:p>
            <a:pPr>
              <a:buFontTx/>
              <a:buNone/>
            </a:pPr>
            <a:endParaRPr lang="ru-RU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96136" y="2787499"/>
            <a:ext cx="3132856" cy="407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0"/>
              </a:spcAft>
              <a:buFontTx/>
              <a:buNone/>
            </a:pP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День Победы_04">
  <a:themeElements>
    <a:clrScheme name="9 мая_07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9 мая_07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 мая_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Победы_04</Template>
  <TotalTime>849</TotalTime>
  <Words>577</Words>
  <Application>Microsoft Office PowerPoint</Application>
  <PresentationFormat>Экран (4:3)</PresentationFormat>
  <Paragraphs>153</Paragraphs>
  <Slides>42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День Победы_04</vt:lpstr>
      <vt:lpstr>ИНТЕГРИРОВАННЫЙ УРОК  ПО МАТЕМАТИКЕ И ИСТОРИИ В 5 КЛАССЕ «СЛОЖЕНИЕ И ВЫЧИТАНИЕ ДЕСЯТИЧНЫХ ДРОБЕЙ», ПОСВЯЩЕННЫЙ 70-ЛЕТИЮ СО ДНЯ ПОБЕДЫ В ВЕЛИКОЙ ОТЕЧЕСТВЕННОЙ ВОЙНЕ.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Устная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Графический диктант по истории</vt:lpstr>
      <vt:lpstr>Графический диктант по математике</vt:lpstr>
      <vt:lpstr>Ключ</vt:lpstr>
      <vt:lpstr>Оценка</vt:lpstr>
      <vt:lpstr>Ключ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Вычисли удобным способом:  (50,891+3,9)+(14,1+49,109) =  </vt:lpstr>
      <vt:lpstr>Презентация PowerPoint</vt:lpstr>
      <vt:lpstr>Периоды войны</vt:lpstr>
      <vt:lpstr>Презентация PowerPoint</vt:lpstr>
      <vt:lpstr>Самостоятельная работа</vt:lpstr>
      <vt:lpstr>Ключ</vt:lpstr>
      <vt:lpstr>Рефлексия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ИНТЕГРИРОВАННЫЙ УРОК ПО МАТЕМАТИКЕ И ИСТОРИИ В 5 КЛАССЕ «СЛОЖЕНИЕ И ВЫЧИТАНИЕ ДЕСЯТИЧНЫХ ДРОБЕЙ», ПОСВЯЩЕННЫЙ 70-ЛЕТИЮ СО ДНЯ ПОБЕДЫ В ВЕЛИКОЙ ОТЕЧЕСТВЕННОЙ ВОЙНЕ.</dc:title>
  <dc:creator>weter150@mail.ru</dc:creator>
  <cp:lastModifiedBy>Пользователь</cp:lastModifiedBy>
  <cp:revision>78</cp:revision>
  <dcterms:created xsi:type="dcterms:W3CDTF">2015-02-15T12:39:35Z</dcterms:created>
  <dcterms:modified xsi:type="dcterms:W3CDTF">2015-03-20T07:00:26Z</dcterms:modified>
</cp:coreProperties>
</file>