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2" r:id="rId5"/>
    <p:sldId id="273" r:id="rId6"/>
    <p:sldId id="259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3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33180-CA23-41E8-91E1-1912C73D0B4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3181-7F76-4633-B816-3C36FA3CD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3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86;&#1083;&#1100;&#1079;&#1086;&#1074;&#1072;&#1090;&#1077;&#1083;&#1100;\Desktop\1%20&#1089;&#1077;&#1085;&#1090;&#1103;&#1073;&#1088;&#1103;%205&#1082;&#1083;&#1072;&#1089;&#1089;\250%20&#1083;&#1077;&#1090;%20&#1069;&#1088;&#1084;&#1080;&#1090;&#1072;&#1078;&#1091;.mp4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t="-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420888"/>
            <a:ext cx="5256584" cy="183006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250 лет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Государственному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Эрмитажу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631904"/>
            <a:ext cx="6400800" cy="1201688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84368" y="6237312"/>
            <a:ext cx="1008112" cy="43204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6444208" y="6237312"/>
            <a:ext cx="1080120" cy="432048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ВЫХОД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8388424" y="332656"/>
            <a:ext cx="504056" cy="648072"/>
          </a:xfrm>
          <a:prstGeom prst="actionButtonInform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000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7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Фламандская живопись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XVII—XVIII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01" y="2060848"/>
            <a:ext cx="239848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83" y="1279930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Антонис</a:t>
            </a:r>
            <a:r>
              <a:rPr lang="ru-RU" b="1" dirty="0" smtClean="0"/>
              <a:t> Ван Дейк</a:t>
            </a:r>
          </a:p>
          <a:p>
            <a:pPr algn="ctr"/>
            <a:r>
              <a:rPr lang="ru-RU" dirty="0" smtClean="0"/>
              <a:t>Автопортрет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976" y="2406848"/>
            <a:ext cx="2352023" cy="2995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1632" y="1458445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Якоб </a:t>
            </a:r>
            <a:r>
              <a:rPr lang="ru-RU" b="1" dirty="0" err="1" smtClean="0"/>
              <a:t>Йорданс</a:t>
            </a:r>
            <a:endParaRPr lang="ru-RU" b="1" dirty="0" smtClean="0"/>
          </a:p>
          <a:p>
            <a:pPr algn="ctr"/>
            <a:r>
              <a:rPr lang="ru-RU" dirty="0" smtClean="0"/>
              <a:t>Автопортрет с родителями,</a:t>
            </a:r>
          </a:p>
          <a:p>
            <a:pPr algn="ctr"/>
            <a:r>
              <a:rPr lang="ru-RU" dirty="0" smtClean="0"/>
              <a:t> братьями и сестрами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904425"/>
            <a:ext cx="3593417" cy="2217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15392" y="3034697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Франс </a:t>
            </a:r>
            <a:r>
              <a:rPr lang="ru-RU" b="1" dirty="0" err="1" smtClean="0"/>
              <a:t>Снейдерс</a:t>
            </a:r>
            <a:endParaRPr lang="ru-RU" b="1" dirty="0" smtClean="0"/>
          </a:p>
          <a:p>
            <a:pPr algn="ctr"/>
            <a:r>
              <a:rPr lang="ru-RU" dirty="0" smtClean="0"/>
              <a:t>«Рыбная лавка»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388424" y="6099628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Голландская живопись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XVII—XVIII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62" y="1628988"/>
            <a:ext cx="2723870" cy="3524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185" y="5377325"/>
            <a:ext cx="236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Рембрандт</a:t>
            </a:r>
          </a:p>
          <a:p>
            <a:pPr algn="ctr"/>
            <a:r>
              <a:rPr lang="ru-RU" dirty="0" smtClean="0"/>
              <a:t>«Святое семейство»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32" y="2730012"/>
            <a:ext cx="2768059" cy="3447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2337" y="1916832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Рембрандт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Саския</a:t>
            </a:r>
            <a:r>
              <a:rPr lang="ru-RU" dirty="0" smtClean="0"/>
              <a:t> в образе Флоры»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407" y="1715773"/>
            <a:ext cx="2611791" cy="335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32407" y="5238825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Рембрандт</a:t>
            </a:r>
          </a:p>
          <a:p>
            <a:pPr algn="ctr"/>
            <a:r>
              <a:rPr lang="ru-RU" dirty="0" smtClean="0"/>
              <a:t>«Возвращение блудного сына»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388424" y="6099628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Английская живопись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XVI—XIX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75" y="3008993"/>
            <a:ext cx="27075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628800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Томас Гейнсборо</a:t>
            </a:r>
          </a:p>
          <a:p>
            <a:pPr algn="ctr"/>
            <a:r>
              <a:rPr lang="ru-RU" dirty="0" smtClean="0"/>
              <a:t>«Портрет дамы в голубом»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540" y="1777926"/>
            <a:ext cx="2559418" cy="330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1378" y="5229200"/>
            <a:ext cx="2099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Джордж </a:t>
            </a:r>
            <a:r>
              <a:rPr lang="ru-RU" b="1" dirty="0" smtClean="0"/>
              <a:t>Доу</a:t>
            </a:r>
          </a:p>
          <a:p>
            <a:pPr algn="ctr"/>
            <a:r>
              <a:rPr lang="ru-RU" dirty="0" smtClean="0"/>
              <a:t>«Портрет </a:t>
            </a:r>
          </a:p>
          <a:p>
            <a:pPr algn="ctr"/>
            <a:r>
              <a:rPr lang="ru-RU" dirty="0" smtClean="0"/>
              <a:t>Михаила Кутузова»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692" y="2708920"/>
            <a:ext cx="2706987" cy="313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04703" y="1556792"/>
            <a:ext cx="2068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Джордж Доу</a:t>
            </a:r>
          </a:p>
          <a:p>
            <a:pPr algn="ctr"/>
            <a:r>
              <a:rPr lang="ru-RU" dirty="0" smtClean="0"/>
              <a:t>«Портрет </a:t>
            </a:r>
          </a:p>
          <a:p>
            <a:pPr algn="ctr"/>
            <a:r>
              <a:rPr lang="ru-RU" dirty="0" smtClean="0"/>
              <a:t>Дениса Давыдова»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388424" y="6099628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Французская живопись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XV—XVIII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80170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688" y="1772816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Антуан Ватто</a:t>
            </a:r>
          </a:p>
          <a:p>
            <a:pPr algn="ctr"/>
            <a:r>
              <a:rPr lang="ru-RU" dirty="0" smtClean="0"/>
              <a:t>«Савояр с сурком»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82657"/>
            <a:ext cx="4246412" cy="2802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77643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Никола Пуссен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Танкред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Эрминия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388424" y="6099628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Французская живопись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XIX—XX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21259"/>
            <a:ext cx="3168352" cy="256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108251"/>
            <a:ext cx="1669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Клод Моне</a:t>
            </a:r>
          </a:p>
          <a:p>
            <a:pPr algn="ctr"/>
            <a:r>
              <a:rPr lang="ru-RU" dirty="0" smtClean="0"/>
              <a:t>«Дама в саду»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836" y="1544074"/>
            <a:ext cx="3370320" cy="247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5331" y="4149080"/>
            <a:ext cx="2071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Поль Сезанн</a:t>
            </a:r>
          </a:p>
          <a:p>
            <a:pPr algn="ctr"/>
            <a:r>
              <a:rPr lang="ru-RU" dirty="0" smtClean="0"/>
              <a:t>«Натюрморт </a:t>
            </a:r>
          </a:p>
          <a:p>
            <a:pPr algn="ctr"/>
            <a:r>
              <a:rPr lang="ru-RU" dirty="0" smtClean="0"/>
              <a:t>с драпировкой»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803" y="4021259"/>
            <a:ext cx="3243911" cy="2558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2156" y="3284984"/>
            <a:ext cx="250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Винсент Ван Гог</a:t>
            </a:r>
          </a:p>
          <a:p>
            <a:pPr algn="ctr"/>
            <a:r>
              <a:rPr lang="ru-RU" dirty="0" smtClean="0"/>
              <a:t>«Хижины»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4399039" y="6019596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возврат 8">
            <a:hlinkClick r:id="rId2" action="ppaction://hlinkfile" highlightClick="1"/>
          </p:cNvPr>
          <p:cNvSpPr/>
          <p:nvPr/>
        </p:nvSpPr>
        <p:spPr>
          <a:xfrm>
            <a:off x="4399039" y="6019596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6153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Эрмитаж возник в 1764 году как частное собрание Екатерины II, после того как она приобрела у берлинского коммерсанта </a:t>
            </a:r>
            <a:r>
              <a:rPr lang="ru-RU" dirty="0" err="1"/>
              <a:t>И.Гоцковского</a:t>
            </a:r>
            <a:r>
              <a:rPr lang="ru-RU" dirty="0"/>
              <a:t> коллекцию из работ голландских и фламандских художников.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308304" cy="31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949280"/>
            <a:ext cx="73803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Главный вход с Дворцовой площади через арки Зимнего дворца.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133946"/>
            <a:ext cx="504056" cy="53541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Происхождение названия музея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Поначалу большинство картин размещалось в тихих и уединённых апартаментах дворца, получивших французское название «</a:t>
            </a:r>
            <a:r>
              <a:rPr lang="ru-RU" dirty="0" smtClean="0"/>
              <a:t>Эрмитаж» от</a:t>
            </a:r>
            <a:r>
              <a:rPr lang="ru-RU" dirty="0"/>
              <a:t> фр. </a:t>
            </a:r>
            <a:r>
              <a:rPr lang="ru-RU" i="1" dirty="0" err="1">
                <a:solidFill>
                  <a:srgbClr val="FF0000"/>
                </a:solidFill>
              </a:rPr>
              <a:t>ermitage</a:t>
            </a:r>
            <a:r>
              <a:rPr lang="ru-RU" dirty="0"/>
              <a:t> — место уединения, келья, приют отшельника, </a:t>
            </a:r>
            <a:r>
              <a:rPr lang="ru-RU" dirty="0" smtClean="0"/>
              <a:t>затворничество.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093296"/>
            <a:ext cx="432048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37605"/>
            <a:ext cx="7776864" cy="635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093296"/>
            <a:ext cx="432048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12832" y="6245696"/>
            <a:ext cx="432048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Эрмитаж в цифрах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811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Экскурсия по Эрмитажу займет не </a:t>
            </a:r>
            <a:r>
              <a:rPr lang="ru-RU" dirty="0"/>
              <a:t>менее </a:t>
            </a:r>
            <a:r>
              <a:rPr lang="ru-RU" b="1" dirty="0"/>
              <a:t>4х часов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Просто </a:t>
            </a:r>
            <a:r>
              <a:rPr lang="ru-RU" dirty="0"/>
              <a:t>обойти всю экспозицию, то пройдёте пешком </a:t>
            </a:r>
            <a:r>
              <a:rPr lang="ru-RU" b="1" dirty="0"/>
              <a:t>около 20 км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Коллекция </a:t>
            </a:r>
            <a:r>
              <a:rPr lang="ru-RU" dirty="0"/>
              <a:t>в </a:t>
            </a:r>
            <a:r>
              <a:rPr lang="ru-RU" b="1" dirty="0"/>
              <a:t>3 млн. экспонатов </a:t>
            </a:r>
            <a:r>
              <a:rPr lang="ru-RU" dirty="0"/>
              <a:t>отражает развитие человеческой цивилизации от эпохи Древнего Египта до культуры 20 века в Европе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Особенно </a:t>
            </a:r>
            <a:r>
              <a:rPr lang="ru-RU" dirty="0"/>
              <a:t>знаменита и наиболее известная часть коллекции – это картинная галерея.</a:t>
            </a:r>
          </a:p>
        </p:txBody>
      </p:sp>
    </p:spTree>
    <p:extLst>
      <p:ext uri="{BB962C8B-B14F-4D97-AF65-F5344CB8AC3E}">
        <p14:creationId xmlns:p14="http://schemas.microsoft.com/office/powerpoint/2010/main" val="37981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136600"/>
            <a:ext cx="10153128" cy="199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Экспонаты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Эрмитажа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b="1" dirty="0" smtClean="0">
                <a:solidFill>
                  <a:srgbClr val="C00000"/>
                </a:solidFill>
              </a:rPr>
              <a:t>Живопись. Картинная галерея</a:t>
            </a:r>
            <a:endParaRPr lang="ru-RU" b="1" dirty="0">
              <a:solidFill>
                <a:srgbClr val="C00000"/>
              </a:solidFill>
            </a:endParaRPr>
          </a:p>
          <a:p>
            <a:pPr marL="457200" lvl="1" indent="0" algn="ctr">
              <a:buNone/>
            </a:pPr>
            <a:r>
              <a:rPr lang="ru-RU" b="1" i="1" dirty="0" smtClean="0">
                <a:hlinkClick r:id="rId3" action="ppaction://hlinksldjump"/>
              </a:rPr>
              <a:t>Итальянская </a:t>
            </a:r>
            <a:r>
              <a:rPr lang="ru-RU" b="1" i="1" dirty="0">
                <a:hlinkClick r:id="rId3" action="ppaction://hlinksldjump"/>
              </a:rPr>
              <a:t>живопись XIII—XVIII веков</a:t>
            </a:r>
            <a:endParaRPr lang="ru-RU" b="1" i="1" dirty="0"/>
          </a:p>
          <a:p>
            <a:pPr marL="457200" lvl="1" indent="0" algn="ctr">
              <a:buNone/>
            </a:pPr>
            <a:r>
              <a:rPr lang="ru-RU" b="1" i="1" dirty="0" smtClean="0">
                <a:hlinkClick r:id="rId4" action="ppaction://hlinksldjump"/>
              </a:rPr>
              <a:t>Старонидерландская </a:t>
            </a:r>
            <a:r>
              <a:rPr lang="ru-RU" b="1" i="1" dirty="0">
                <a:hlinkClick r:id="rId4" action="ppaction://hlinksldjump"/>
              </a:rPr>
              <a:t>живопись XV—XVI веков</a:t>
            </a:r>
            <a:endParaRPr lang="ru-RU" b="1" i="1" dirty="0"/>
          </a:p>
          <a:p>
            <a:pPr marL="457200" lvl="1" indent="0" algn="ctr">
              <a:buNone/>
            </a:pPr>
            <a:r>
              <a:rPr lang="ru-RU" b="1" i="1" dirty="0" smtClean="0">
                <a:hlinkClick r:id="rId5" action="ppaction://hlinksldjump"/>
              </a:rPr>
              <a:t>Испанская </a:t>
            </a:r>
            <a:r>
              <a:rPr lang="ru-RU" b="1" i="1" dirty="0">
                <a:hlinkClick r:id="rId5" action="ppaction://hlinksldjump"/>
              </a:rPr>
              <a:t>живопись XV — начала XVIII века</a:t>
            </a:r>
            <a:endParaRPr lang="ru-RU" b="1" i="1" dirty="0"/>
          </a:p>
          <a:p>
            <a:pPr marL="457200" lvl="1" indent="0" algn="ctr">
              <a:buNone/>
            </a:pPr>
            <a:r>
              <a:rPr lang="ru-RU" b="1" i="1" dirty="0" smtClean="0">
                <a:hlinkClick r:id="rId6" action="ppaction://hlinksldjump"/>
              </a:rPr>
              <a:t>Фламандская </a:t>
            </a:r>
            <a:r>
              <a:rPr lang="ru-RU" b="1" i="1" dirty="0">
                <a:hlinkClick r:id="rId6" action="ppaction://hlinksldjump"/>
              </a:rPr>
              <a:t>живопись XVII—XVIII веков</a:t>
            </a:r>
            <a:endParaRPr lang="ru-RU" b="1" i="1" dirty="0"/>
          </a:p>
          <a:p>
            <a:pPr marL="457200" lvl="1" indent="0" algn="ctr">
              <a:buNone/>
            </a:pPr>
            <a:r>
              <a:rPr lang="ru-RU" b="1" i="1" dirty="0" smtClean="0">
                <a:hlinkClick r:id="rId7" action="ppaction://hlinksldjump"/>
              </a:rPr>
              <a:t>Голландская </a:t>
            </a:r>
            <a:r>
              <a:rPr lang="ru-RU" b="1" i="1" dirty="0">
                <a:hlinkClick r:id="rId7" action="ppaction://hlinksldjump"/>
              </a:rPr>
              <a:t>живопись XVII—XVII веков</a:t>
            </a:r>
            <a:endParaRPr lang="ru-RU" b="1" i="1" dirty="0"/>
          </a:p>
          <a:p>
            <a:pPr marL="457200" lvl="1" indent="0" algn="ctr">
              <a:buNone/>
            </a:pPr>
            <a:r>
              <a:rPr lang="ru-RU" b="1" i="1" dirty="0" smtClean="0">
                <a:hlinkClick r:id="rId8" action="ppaction://hlinksldjump"/>
              </a:rPr>
              <a:t>Английская </a:t>
            </a:r>
            <a:r>
              <a:rPr lang="ru-RU" b="1" i="1" dirty="0">
                <a:hlinkClick r:id="rId8" action="ppaction://hlinksldjump"/>
              </a:rPr>
              <a:t>живопись XVI—XIX веков</a:t>
            </a:r>
            <a:endParaRPr lang="ru-RU" b="1" i="1" dirty="0"/>
          </a:p>
          <a:p>
            <a:pPr marL="457200" lvl="1" indent="0" algn="ctr">
              <a:buNone/>
            </a:pPr>
            <a:r>
              <a:rPr lang="ru-RU" b="1" i="1" dirty="0" smtClean="0">
                <a:hlinkClick r:id="rId9" action="ppaction://hlinksldjump"/>
              </a:rPr>
              <a:t>Французская </a:t>
            </a:r>
            <a:r>
              <a:rPr lang="ru-RU" b="1" i="1" dirty="0">
                <a:hlinkClick r:id="rId9" action="ppaction://hlinksldjump"/>
              </a:rPr>
              <a:t>живопись XV—XVIII веков</a:t>
            </a:r>
            <a:endParaRPr lang="ru-RU" b="1" i="1" dirty="0"/>
          </a:p>
          <a:p>
            <a:pPr marL="457200" lvl="1" indent="0" algn="ctr">
              <a:buNone/>
            </a:pPr>
            <a:r>
              <a:rPr lang="ru-RU" b="1" i="1" dirty="0" smtClean="0">
                <a:hlinkClick r:id="rId10" action="ppaction://hlinksldjump"/>
              </a:rPr>
              <a:t>Французская </a:t>
            </a:r>
            <a:r>
              <a:rPr lang="ru-RU" b="1" i="1" dirty="0">
                <a:hlinkClick r:id="rId10" action="ppaction://hlinksldjump"/>
              </a:rPr>
              <a:t>живопись XIX—XX веков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88424" y="5877272"/>
            <a:ext cx="576064" cy="648072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Итальянская живопись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XIII—XVIII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537" y="535766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Леонардо да Винчи</a:t>
            </a:r>
          </a:p>
          <a:p>
            <a:pPr algn="ctr"/>
            <a:r>
              <a:rPr lang="ru-RU" dirty="0" smtClean="0"/>
              <a:t>«Мадонна Бенуа» </a:t>
            </a:r>
          </a:p>
          <a:p>
            <a:pPr algn="ctr"/>
            <a:r>
              <a:rPr lang="ru-RU" dirty="0" smtClean="0"/>
              <a:t>1478—1480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496003" cy="39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02420" y="4899299"/>
            <a:ext cx="2565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Рафаэль Санти</a:t>
            </a:r>
          </a:p>
          <a:p>
            <a:pPr algn="ctr"/>
            <a:r>
              <a:rPr lang="ru-RU" dirty="0" smtClean="0"/>
              <a:t>«Мадонна </a:t>
            </a:r>
            <a:r>
              <a:rPr lang="ru-RU" dirty="0" err="1" smtClean="0"/>
              <a:t>Конестабиле</a:t>
            </a:r>
            <a:r>
              <a:rPr lang="ru-RU" dirty="0" smtClean="0"/>
              <a:t>» </a:t>
            </a:r>
          </a:p>
          <a:p>
            <a:pPr algn="ctr"/>
            <a:r>
              <a:rPr lang="ru-RU" dirty="0" smtClean="0"/>
              <a:t>1502—04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969812"/>
            <a:ext cx="2557092" cy="27614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3365" y="1646647"/>
            <a:ext cx="1853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Джорджоне</a:t>
            </a:r>
          </a:p>
          <a:p>
            <a:pPr algn="ctr"/>
            <a:r>
              <a:rPr lang="ru-RU" dirty="0" smtClean="0"/>
              <a:t>«Юдифь»</a:t>
            </a:r>
          </a:p>
          <a:p>
            <a:pPr algn="ctr"/>
            <a:r>
              <a:rPr lang="ru-RU" dirty="0" err="1" smtClean="0"/>
              <a:t>ок</a:t>
            </a:r>
            <a:r>
              <a:rPr lang="ru-RU" dirty="0" smtClean="0"/>
              <a:t>. 1504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365" y="2708920"/>
            <a:ext cx="1944216" cy="3951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8388424" y="6099628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Старонидерландская живопись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XV—XVI веков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354" y="1558715"/>
            <a:ext cx="2639803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8772" y="5517232"/>
            <a:ext cx="3038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Лукас </a:t>
            </a:r>
            <a:r>
              <a:rPr lang="ru-RU" b="1" dirty="0" err="1" smtClean="0"/>
              <a:t>ван</a:t>
            </a:r>
            <a:r>
              <a:rPr lang="ru-RU" b="1" dirty="0" smtClean="0"/>
              <a:t> Лейден</a:t>
            </a:r>
          </a:p>
          <a:p>
            <a:pPr algn="ctr"/>
            <a:r>
              <a:rPr lang="ru-RU" dirty="0" smtClean="0"/>
              <a:t>«Исцеление иерихонского слепца»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1798"/>
            <a:ext cx="2532297" cy="388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6023029"/>
            <a:ext cx="2484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Левая створка диптиха </a:t>
            </a:r>
          </a:p>
          <a:p>
            <a:pPr algn="ctr"/>
            <a:r>
              <a:rPr lang="ru-RU" b="1" dirty="0" err="1" smtClean="0"/>
              <a:t>Робера</a:t>
            </a:r>
            <a:r>
              <a:rPr lang="ru-RU" b="1" dirty="0" smtClean="0"/>
              <a:t> </a:t>
            </a:r>
            <a:r>
              <a:rPr lang="ru-RU" b="1" dirty="0" err="1" smtClean="0"/>
              <a:t>Кампена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250" y="2924944"/>
            <a:ext cx="2363120" cy="3677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44984" y="1844824"/>
            <a:ext cx="2605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Правая створка диптиха </a:t>
            </a:r>
          </a:p>
          <a:p>
            <a:pPr algn="ctr"/>
            <a:r>
              <a:rPr lang="ru-RU" b="1" dirty="0" err="1" smtClean="0"/>
              <a:t>Робера</a:t>
            </a:r>
            <a:r>
              <a:rPr lang="ru-RU" b="1" dirty="0" smtClean="0"/>
              <a:t> </a:t>
            </a:r>
            <a:r>
              <a:rPr lang="ru-RU" b="1" dirty="0" err="1" smtClean="0"/>
              <a:t>Кампена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23" y="1437278"/>
            <a:ext cx="3212184" cy="480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594" y="2363730"/>
            <a:ext cx="3212184" cy="480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320" y="994902"/>
            <a:ext cx="3212184" cy="480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244408" y="6181070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Испанская живопись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начала XVIII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94" y="1635549"/>
            <a:ext cx="2489314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725144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Эль Греко</a:t>
            </a:r>
          </a:p>
          <a:p>
            <a:pPr algn="ctr"/>
            <a:r>
              <a:rPr lang="ru-RU" dirty="0" smtClean="0"/>
              <a:t>«Апостолы Пётр и Павел»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918" y="3073581"/>
            <a:ext cx="2760209" cy="341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2060848"/>
            <a:ext cx="318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Бартоломе</a:t>
            </a:r>
            <a:r>
              <a:rPr lang="ru-RU" b="1" dirty="0" smtClean="0"/>
              <a:t> Эстебан </a:t>
            </a:r>
            <a:r>
              <a:rPr lang="ru-RU" b="1" dirty="0" err="1" smtClean="0"/>
              <a:t>Мурильо</a:t>
            </a:r>
            <a:endParaRPr lang="ru-RU" b="1" dirty="0" smtClean="0"/>
          </a:p>
          <a:p>
            <a:pPr algn="ctr"/>
            <a:r>
              <a:rPr lang="ru-RU" dirty="0" smtClean="0"/>
              <a:t>«Мальчик с собакой»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2575" y="1823749"/>
            <a:ext cx="2779640" cy="2957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56176" y="5002143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Диего Веласкес</a:t>
            </a:r>
          </a:p>
          <a:p>
            <a:pPr algn="ctr"/>
            <a:r>
              <a:rPr lang="ru-RU" dirty="0" smtClean="0"/>
              <a:t>«Завтрак»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388424" y="6099628"/>
            <a:ext cx="504056" cy="56029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296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250 лет  Государственному  Эрмитажу</vt:lpstr>
      <vt:lpstr>Из истории создания музея</vt:lpstr>
      <vt:lpstr>Происхождение названия музея</vt:lpstr>
      <vt:lpstr>Презентация PowerPoint</vt:lpstr>
      <vt:lpstr>Эрмитаж в цифрах</vt:lpstr>
      <vt:lpstr>Экспонаты Эрмитажа</vt:lpstr>
      <vt:lpstr>Итальянская живопись  XIII—XVIII веков</vt:lpstr>
      <vt:lpstr>Старонидерландская живопись  XV—XVI веков</vt:lpstr>
      <vt:lpstr>Испанская живопись  XV — начала XVIII века</vt:lpstr>
      <vt:lpstr>Фламандская живопись  XVII—XVIII веков</vt:lpstr>
      <vt:lpstr>Голландская живопись  XVII—XVIII веков</vt:lpstr>
      <vt:lpstr>Английская живопись  XVI—XIX веков</vt:lpstr>
      <vt:lpstr>Французская живопись  XV—XVIII веков</vt:lpstr>
      <vt:lpstr>Французская живопись  XIX—XX веков</vt:lpstr>
      <vt:lpstr>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250 лет Государственному Эрмитажу</dc:title>
  <dc:creator>Ольга Михайловна</dc:creator>
  <cp:lastModifiedBy>Пользователь</cp:lastModifiedBy>
  <cp:revision>61</cp:revision>
  <dcterms:created xsi:type="dcterms:W3CDTF">2014-08-03T17:57:02Z</dcterms:created>
  <dcterms:modified xsi:type="dcterms:W3CDTF">2014-08-29T11:06:19Z</dcterms:modified>
</cp:coreProperties>
</file>